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Override PartName="/ppt/tags/tag96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notesSlides/notesSlide7.xml" ContentType="application/vnd.openxmlformats-officedocument.presentationml.notes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39.xml" ContentType="application/vnd.openxmlformats-officedocument.presentationml.tags+xml"/>
  <Override PartName="/ppt/tags/tag68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28.xml" ContentType="application/vnd.openxmlformats-officedocument.presentationml.tags+xml"/>
  <Override PartName="/ppt/tags/tag57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ags/tag98.xml" ContentType="application/vnd.openxmlformats-officedocument.presentationml.tag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wmf" ContentType="image/x-wmf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2" r:id="rId3"/>
  </p:sldMasterIdLst>
  <p:notesMasterIdLst>
    <p:notesMasterId r:id="rId11"/>
  </p:notesMasterIdLst>
  <p:handoutMasterIdLst>
    <p:handoutMasterId r:id="rId12"/>
  </p:handoutMasterIdLst>
  <p:sldIdLst>
    <p:sldId id="477" r:id="rId4"/>
    <p:sldId id="568" r:id="rId5"/>
    <p:sldId id="570" r:id="rId6"/>
    <p:sldId id="545" r:id="rId7"/>
    <p:sldId id="566" r:id="rId8"/>
    <p:sldId id="485" r:id="rId9"/>
    <p:sldId id="571" r:id="rId10"/>
  </p:sldIdLst>
  <p:sldSz cx="9144000" cy="6858000" type="screen4x3"/>
  <p:notesSz cx="7010400" cy="9296400"/>
  <p:custDataLst>
    <p:tags r:id="rId13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CCFFCC"/>
    <a:srgbClr val="CC3300"/>
    <a:srgbClr val="CC0000"/>
    <a:srgbClr val="333333"/>
    <a:srgbClr val="4D4D4D"/>
    <a:srgbClr val="990099"/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126" autoAdjust="0"/>
    <p:restoredTop sz="99833" autoAdjust="0"/>
  </p:normalViewPr>
  <p:slideViewPr>
    <p:cSldViewPr snapToObjects="1">
      <p:cViewPr>
        <p:scale>
          <a:sx n="80" d="100"/>
          <a:sy n="80" d="100"/>
        </p:scale>
        <p:origin x="-1332" y="-198"/>
      </p:cViewPr>
      <p:guideLst>
        <p:guide orient="horz" pos="1820"/>
        <p:guide orient="horz" pos="346"/>
        <p:guide orient="horz" pos="2500"/>
        <p:guide orient="horz" pos="686"/>
        <p:guide orient="horz" pos="3181"/>
        <p:guide orient="horz" pos="487"/>
        <p:guide orient="horz" pos="572"/>
        <p:guide orient="horz" pos="2018"/>
        <p:guide pos="2398"/>
        <p:guide pos="896"/>
        <p:guide pos="2823"/>
        <p:guide pos="3334"/>
        <p:guide pos="3816"/>
        <p:guide pos="4014"/>
        <p:guide pos="1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-2640" y="-102"/>
      </p:cViewPr>
      <p:guideLst>
        <p:guide orient="horz" pos="2928"/>
        <p:guide pos="2208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E084A1E-8212-4ED5-BABE-956C91B79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6425"/>
            <a:ext cx="56102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5DC552B-F2A3-483E-8550-30E85FA71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957155-0F6E-48F4-A975-2CC3C4A67147}" type="slidenum">
              <a:rPr lang="ru-RU" smtClean="0">
                <a:latin typeface="Arial" charset="0"/>
                <a:cs typeface="Arial" charset="0"/>
              </a:rPr>
              <a:pPr/>
              <a:t>1</a:t>
            </a:fld>
            <a:endParaRPr lang="ru-RU" smtClean="0">
              <a:latin typeface="Arial" charset="0"/>
              <a:cs typeface="Arial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4C198F-154D-494F-AE7F-5C605EB12E09}" type="slidenum">
              <a:rPr lang="ru-RU" smtClean="0">
                <a:latin typeface="Arial" charset="0"/>
                <a:cs typeface="Arial" charset="0"/>
              </a:rPr>
              <a:pPr/>
              <a:t>2</a:t>
            </a:fld>
            <a:endParaRPr lang="ru-RU" smtClean="0">
              <a:latin typeface="Arial" charset="0"/>
              <a:cs typeface="Arial" charset="0"/>
            </a:endParaRPr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5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FA1F508-51C3-486A-ABAB-3EB22B12219C}" type="slidenum">
              <a:rPr lang="ru-RU" sz="1200"/>
              <a:pPr algn="r"/>
              <a:t>4</a:t>
            </a:fld>
            <a:endParaRPr lang="ru-RU" sz="1200"/>
          </a:p>
        </p:txBody>
      </p:sp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3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84C4358-51DB-4995-B3FB-0988105E2CF2}" type="slidenum">
              <a:rPr lang="ru-RU" sz="1200"/>
              <a:pPr algn="r"/>
              <a:t>5</a:t>
            </a:fld>
            <a:endParaRPr lang="ru-RU" sz="1200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5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B88C0D-FDBC-478A-8302-0C900F187B1E}" type="slidenum">
              <a:rPr lang="ru-RU" sz="1200"/>
              <a:pPr algn="r"/>
              <a:t>6</a:t>
            </a:fld>
            <a:endParaRPr lang="ru-RU" sz="1200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3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AA67ACC-E657-4955-9311-D697E2EFE9E6}" type="slidenum">
              <a:rPr lang="ru-RU" sz="1200"/>
              <a:pPr algn="r"/>
              <a:t>7</a:t>
            </a:fld>
            <a:endParaRPr lang="ru-RU" sz="1200"/>
          </a:p>
        </p:txBody>
      </p:sp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7B624-755D-4842-828A-BCFFF74D3A32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43E6B-A388-4F78-A31C-9CE65C6C6D12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107113" y="-279400"/>
            <a:ext cx="2011362" cy="55991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438" y="-279400"/>
            <a:ext cx="5883275" cy="55991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885D3-0943-431B-8414-D95EA51EA552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9AF8C-1D97-4B40-91B2-AB597CAD6FC5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FC4EB-42E8-4D0D-AAF6-0A3C69A74262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CB82D-D337-4960-8683-2D8EC41DCEB0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CA611-0FA8-46E3-81F1-88DAA5408914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5888" y="79375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92588" y="793750"/>
            <a:ext cx="39258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2AA2E-7C5C-4608-9A3E-3F7928AB58C4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BA461-37CA-4047-8D1E-1EFDB1CCDC26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0EC58-2E43-4ECC-B87B-7F51A2CE948D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1C312-0280-4B97-AA3B-26C35EC3C695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744C6-F76B-44F2-8BA6-BF9C02237655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58F78-7FDE-494E-9A86-1A1A6794ADD8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880AF-55C5-4204-B1A3-1EB5778F6D07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5EA70-AF18-4B2A-9715-684112605994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107113" y="-53975"/>
            <a:ext cx="2011362" cy="53736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438" y="-53975"/>
            <a:ext cx="5883275" cy="53736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1E748-1686-4CEE-B3DD-9C5B9E3BAFE8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9B237-5610-4527-916F-1A4941E1E091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5888" y="79375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92588" y="793750"/>
            <a:ext cx="39258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21D25-4C14-4565-B973-41846924CC28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5369B-BCAD-45C3-80D0-B2E9D672380A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37F85-AD11-4479-874B-C796484A0603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D1C4C-EE47-49C7-867D-B9B58CF2AE0A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E598C-92B2-40D0-A842-32C9E97BEEC2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BF2C7-5B3C-4BDD-803F-7EA166B95A8C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-279400"/>
            <a:ext cx="8002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5888" y="793750"/>
            <a:ext cx="80025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32700" y="6381750"/>
            <a:ext cx="9080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latin typeface="+mn-lt"/>
                <a:cs typeface="+mn-cs"/>
              </a:defRPr>
            </a:lvl1pPr>
          </a:lstStyle>
          <a:p>
            <a:pPr>
              <a:defRPr/>
            </a:pPr>
            <a:fld id="{1CB9FC39-F888-4D55-AB8B-6E9B9EC36AB5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  <p:pic>
        <p:nvPicPr>
          <p:cNvPr id="41989" name="Picture 13" descr="PP 0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494713" y="0"/>
            <a:ext cx="649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161925" y="531813"/>
            <a:ext cx="8318500" cy="1063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-53975"/>
            <a:ext cx="8002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5888" y="793750"/>
            <a:ext cx="80025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32700" y="6381750"/>
            <a:ext cx="9080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8A63242-1BDF-493F-9EDD-CF77D2AC0EE4}" type="slidenum">
              <a:rPr lang="sv-SE"/>
              <a:pPr>
                <a:defRPr/>
              </a:pPr>
              <a:t>‹#›</a:t>
            </a:fld>
            <a:endParaRPr lang="sv-SE"/>
          </a:p>
          <a:p>
            <a:pPr>
              <a:defRPr/>
            </a:pPr>
            <a:endParaRPr lang="sv-SE"/>
          </a:p>
        </p:txBody>
      </p:sp>
      <p:pic>
        <p:nvPicPr>
          <p:cNvPr id="14341" name="Picture 12" descr="PP 03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15888" y="6353175"/>
            <a:ext cx="12255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3" descr="PP 04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494713" y="0"/>
            <a:ext cx="649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6" name="Rectangle 14"/>
          <p:cNvSpPr>
            <a:spLocks noChangeArrowheads="1"/>
          </p:cNvSpPr>
          <p:nvPr userDrawn="1"/>
        </p:nvSpPr>
        <p:spPr bwMode="auto">
          <a:xfrm>
            <a:off x="161925" y="757238"/>
            <a:ext cx="8318500" cy="1063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2141538"/>
            <a:ext cx="6480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Klicka här för att ändra format</a:t>
            </a:r>
          </a:p>
        </p:txBody>
      </p:sp>
      <p:pic>
        <p:nvPicPr>
          <p:cNvPr id="26627" name="Picture 4" descr="PP 0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5288" y="476250"/>
            <a:ext cx="26844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6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.xml"/><Relationship Id="rId10" Type="http://schemas.openxmlformats.org/officeDocument/2006/relationships/image" Target="../media/image5.jpeg"/><Relationship Id="rId4" Type="http://schemas.openxmlformats.org/officeDocument/2006/relationships/tags" Target="../tags/tag7.xm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tags" Target="../tags/tag46.xml"/><Relationship Id="rId3" Type="http://schemas.openxmlformats.org/officeDocument/2006/relationships/tags" Target="../tags/tag10.xml"/><Relationship Id="rId21" Type="http://schemas.openxmlformats.org/officeDocument/2006/relationships/tags" Target="../tags/tag28.xml"/><Relationship Id="rId34" Type="http://schemas.openxmlformats.org/officeDocument/2006/relationships/tags" Target="../tags/tag41.xml"/><Relationship Id="rId42" Type="http://schemas.openxmlformats.org/officeDocument/2006/relationships/tags" Target="../tags/tag49.xml"/><Relationship Id="rId47" Type="http://schemas.openxmlformats.org/officeDocument/2006/relationships/oleObject" Target="../embeddings/oleObject3.bin"/><Relationship Id="rId50" Type="http://schemas.openxmlformats.org/officeDocument/2006/relationships/image" Target="../media/image8.png"/><Relationship Id="rId7" Type="http://schemas.openxmlformats.org/officeDocument/2006/relationships/tags" Target="../tags/tag14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tags" Target="../tags/tag40.xml"/><Relationship Id="rId38" Type="http://schemas.openxmlformats.org/officeDocument/2006/relationships/tags" Target="../tags/tag45.xml"/><Relationship Id="rId46" Type="http://schemas.openxmlformats.org/officeDocument/2006/relationships/notesSlide" Target="../notesSlides/notesSlide3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openxmlformats.org/officeDocument/2006/relationships/tags" Target="../tags/tag48.xml"/><Relationship Id="rId1" Type="http://schemas.openxmlformats.org/officeDocument/2006/relationships/vmlDrawing" Target="../drawings/vmlDrawing3.v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tags" Target="../tags/tag44.xml"/><Relationship Id="rId40" Type="http://schemas.openxmlformats.org/officeDocument/2006/relationships/tags" Target="../tags/tag47.xml"/><Relationship Id="rId45" Type="http://schemas.openxmlformats.org/officeDocument/2006/relationships/slideLayout" Target="../slideLayouts/slideLayout7.xml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tags" Target="../tags/tag43.xml"/><Relationship Id="rId49" Type="http://schemas.openxmlformats.org/officeDocument/2006/relationships/image" Target="../media/image7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4" Type="http://schemas.openxmlformats.org/officeDocument/2006/relationships/tags" Target="../tags/tag51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tags" Target="../tags/tag42.xml"/><Relationship Id="rId43" Type="http://schemas.openxmlformats.org/officeDocument/2006/relationships/tags" Target="../tags/tag50.xml"/><Relationship Id="rId48" Type="http://schemas.openxmlformats.org/officeDocument/2006/relationships/image" Target="../media/image6.png"/><Relationship Id="rId8" Type="http://schemas.openxmlformats.org/officeDocument/2006/relationships/tags" Target="../tags/tag15.xml"/><Relationship Id="rId5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58.xml"/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26" Type="http://schemas.openxmlformats.org/officeDocument/2006/relationships/image" Target="../media/image11.wmf"/><Relationship Id="rId3" Type="http://schemas.openxmlformats.org/officeDocument/2006/relationships/tags" Target="../tags/tag53.xml"/><Relationship Id="rId21" Type="http://schemas.openxmlformats.org/officeDocument/2006/relationships/tags" Target="../tags/tag71.xml"/><Relationship Id="rId7" Type="http://schemas.openxmlformats.org/officeDocument/2006/relationships/tags" Target="../tags/tag57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5" Type="http://schemas.openxmlformats.org/officeDocument/2006/relationships/image" Target="../media/image10.wmf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tags" Target="../tags/tag70.xml"/><Relationship Id="rId1" Type="http://schemas.openxmlformats.org/officeDocument/2006/relationships/vmlDrawing" Target="../drawings/vmlDrawing4.v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24" Type="http://schemas.openxmlformats.org/officeDocument/2006/relationships/notesSlide" Target="../notesSlides/notesSlide4.xml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23" Type="http://schemas.openxmlformats.org/officeDocument/2006/relationships/slideLayout" Target="../slideLayouts/slideLayout7.xml"/><Relationship Id="rId28" Type="http://schemas.openxmlformats.org/officeDocument/2006/relationships/oleObject" Target="../embeddings/oleObject4.bin"/><Relationship Id="rId10" Type="http://schemas.openxmlformats.org/officeDocument/2006/relationships/tags" Target="../tags/tag60.xml"/><Relationship Id="rId19" Type="http://schemas.openxmlformats.org/officeDocument/2006/relationships/tags" Target="../tags/tag69.xml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Relationship Id="rId22" Type="http://schemas.openxmlformats.org/officeDocument/2006/relationships/tags" Target="../tags/tag72.xml"/><Relationship Id="rId27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13" Type="http://schemas.openxmlformats.org/officeDocument/2006/relationships/tags" Target="../tags/tag84.xml"/><Relationship Id="rId18" Type="http://schemas.openxmlformats.org/officeDocument/2006/relationships/tags" Target="../tags/tag89.xml"/><Relationship Id="rId26" Type="http://schemas.openxmlformats.org/officeDocument/2006/relationships/image" Target="../media/image15.wmf"/><Relationship Id="rId3" Type="http://schemas.openxmlformats.org/officeDocument/2006/relationships/tags" Target="../tags/tag74.xml"/><Relationship Id="rId21" Type="http://schemas.openxmlformats.org/officeDocument/2006/relationships/tags" Target="../tags/tag92.xml"/><Relationship Id="rId7" Type="http://schemas.openxmlformats.org/officeDocument/2006/relationships/tags" Target="../tags/tag78.xml"/><Relationship Id="rId12" Type="http://schemas.openxmlformats.org/officeDocument/2006/relationships/tags" Target="../tags/tag83.xml"/><Relationship Id="rId17" Type="http://schemas.openxmlformats.org/officeDocument/2006/relationships/tags" Target="../tags/tag88.xml"/><Relationship Id="rId25" Type="http://schemas.openxmlformats.org/officeDocument/2006/relationships/image" Target="../media/image14.wmf"/><Relationship Id="rId33" Type="http://schemas.openxmlformats.org/officeDocument/2006/relationships/oleObject" Target="../embeddings/oleObject5.bin"/><Relationship Id="rId2" Type="http://schemas.openxmlformats.org/officeDocument/2006/relationships/tags" Target="../tags/tag73.xml"/><Relationship Id="rId16" Type="http://schemas.openxmlformats.org/officeDocument/2006/relationships/tags" Target="../tags/tag87.xml"/><Relationship Id="rId20" Type="http://schemas.openxmlformats.org/officeDocument/2006/relationships/tags" Target="../tags/tag91.xml"/><Relationship Id="rId29" Type="http://schemas.openxmlformats.org/officeDocument/2006/relationships/image" Target="../media/image17.wmf"/><Relationship Id="rId1" Type="http://schemas.openxmlformats.org/officeDocument/2006/relationships/vmlDrawing" Target="../drawings/vmlDrawing5.v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24" Type="http://schemas.openxmlformats.org/officeDocument/2006/relationships/image" Target="../media/image13.wmf"/><Relationship Id="rId32" Type="http://schemas.openxmlformats.org/officeDocument/2006/relationships/image" Target="../media/image20.png"/><Relationship Id="rId5" Type="http://schemas.openxmlformats.org/officeDocument/2006/relationships/tags" Target="../tags/tag76.xml"/><Relationship Id="rId15" Type="http://schemas.openxmlformats.org/officeDocument/2006/relationships/tags" Target="../tags/tag86.xml"/><Relationship Id="rId23" Type="http://schemas.openxmlformats.org/officeDocument/2006/relationships/notesSlide" Target="../notesSlides/notesSlide5.xml"/><Relationship Id="rId28" Type="http://schemas.openxmlformats.org/officeDocument/2006/relationships/image" Target="../media/image16.jpeg"/><Relationship Id="rId10" Type="http://schemas.openxmlformats.org/officeDocument/2006/relationships/tags" Target="../tags/tag81.xml"/><Relationship Id="rId19" Type="http://schemas.openxmlformats.org/officeDocument/2006/relationships/tags" Target="../tags/tag90.xml"/><Relationship Id="rId31" Type="http://schemas.openxmlformats.org/officeDocument/2006/relationships/image" Target="../media/image19.wmf"/><Relationship Id="rId4" Type="http://schemas.openxmlformats.org/officeDocument/2006/relationships/tags" Target="../tags/tag75.xml"/><Relationship Id="rId9" Type="http://schemas.openxmlformats.org/officeDocument/2006/relationships/tags" Target="../tags/tag80.xml"/><Relationship Id="rId14" Type="http://schemas.openxmlformats.org/officeDocument/2006/relationships/tags" Target="../tags/tag85.xml"/><Relationship Id="rId22" Type="http://schemas.openxmlformats.org/officeDocument/2006/relationships/slideLayout" Target="../slideLayouts/slideLayout12.xml"/><Relationship Id="rId27" Type="http://schemas.openxmlformats.org/officeDocument/2006/relationships/hyperlink" Target="http://regmedia.co.uk/2007/01/27/intelmodule.jpg" TargetMode="External"/><Relationship Id="rId30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tags" Target="../tags/tag94.xml"/><Relationship Id="rId7" Type="http://schemas.openxmlformats.org/officeDocument/2006/relationships/oleObject" Target="../embeddings/oleObject6.bin"/><Relationship Id="rId2" Type="http://schemas.openxmlformats.org/officeDocument/2006/relationships/tags" Target="../tags/tag93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9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7" Type="http://schemas.openxmlformats.org/officeDocument/2006/relationships/oleObject" Target="../embeddings/oleObject7.bin"/><Relationship Id="rId2" Type="http://schemas.openxmlformats.org/officeDocument/2006/relationships/tags" Target="../tags/tag96.xml"/><Relationship Id="rId1" Type="http://schemas.openxmlformats.org/officeDocument/2006/relationships/vmlDrawing" Target="../drawings/vmlDrawing7.v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7632700" y="6427788"/>
            <a:ext cx="908050" cy="287337"/>
          </a:xfrm>
        </p:spPr>
        <p:txBody>
          <a:bodyPr/>
          <a:lstStyle/>
          <a:p>
            <a:pPr>
              <a:defRPr/>
            </a:pPr>
            <a:fld id="{7B048BB4-7A74-42D5-BB99-90B702D40F5F}" type="slidenum">
              <a:rPr lang="sv-SE"/>
              <a:pPr>
                <a:defRPr/>
              </a:pPr>
              <a:t>1</a:t>
            </a:fld>
            <a:endParaRPr lang="sv-SE"/>
          </a:p>
          <a:p>
            <a:pPr>
              <a:defRPr/>
            </a:pPr>
            <a:endParaRPr lang="sv-SE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4925" y="-234950"/>
            <a:ext cx="8002588" cy="1143000"/>
          </a:xfrm>
        </p:spPr>
        <p:txBody>
          <a:bodyPr/>
          <a:lstStyle/>
          <a:p>
            <a:pPr eaLnBrk="1" hangingPunct="1"/>
            <a:r>
              <a:rPr lang="ru-RU" sz="1600" smtClean="0"/>
              <a:t>РЕЗЮМЕ ПРОЕКТА </a:t>
            </a:r>
            <a:endParaRPr lang="en-US" sz="1600" smtClean="0"/>
          </a:p>
        </p:txBody>
      </p:sp>
      <p:graphicFrame>
        <p:nvGraphicFramePr>
          <p:cNvPr id="1026" name="Rectangle 3" hidden="1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26" r:id="rId7" imgW="0" imgH="0" progId="">
              <p:embed/>
            </p:oleObj>
          </a:graphicData>
        </a:graphic>
      </p:graphicFrame>
      <p:sp>
        <p:nvSpPr>
          <p:cNvPr id="1029" name="Rectangle 4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/>
          </a:p>
        </p:txBody>
      </p:sp>
      <p:sp>
        <p:nvSpPr>
          <p:cNvPr id="1030" name="AutoShape 17"/>
          <p:cNvSpPr>
            <a:spLocks noChangeArrowheads="1"/>
          </p:cNvSpPr>
          <p:nvPr/>
        </p:nvSpPr>
        <p:spPr bwMode="auto">
          <a:xfrm>
            <a:off x="161925" y="750888"/>
            <a:ext cx="1676400" cy="533400"/>
          </a:xfrm>
          <a:prstGeom prst="homePlate">
            <a:avLst>
              <a:gd name="adj" fmla="val 34048"/>
            </a:avLst>
          </a:prstGeom>
          <a:solidFill>
            <a:srgbClr val="000080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r>
              <a:rPr lang="ru-RU" sz="1200" b="1">
                <a:solidFill>
                  <a:schemeClr val="bg1"/>
                </a:solidFill>
              </a:rPr>
              <a:t>Цель и задачи Проекта</a:t>
            </a:r>
          </a:p>
        </p:txBody>
      </p:sp>
      <p:sp>
        <p:nvSpPr>
          <p:cNvPr id="1031" name="AutoShape 18"/>
          <p:cNvSpPr>
            <a:spLocks noChangeArrowheads="1"/>
          </p:cNvSpPr>
          <p:nvPr/>
        </p:nvSpPr>
        <p:spPr bwMode="auto">
          <a:xfrm>
            <a:off x="171450" y="3562350"/>
            <a:ext cx="1676400" cy="609600"/>
          </a:xfrm>
          <a:prstGeom prst="homePlate">
            <a:avLst>
              <a:gd name="adj" fmla="val 29792"/>
            </a:avLst>
          </a:prstGeom>
          <a:solidFill>
            <a:srgbClr val="000080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r>
              <a:rPr lang="ru-RU" sz="1200" b="1">
                <a:solidFill>
                  <a:schemeClr val="bg1"/>
                </a:solidFill>
              </a:rPr>
              <a:t>Реализация Проекта</a:t>
            </a:r>
          </a:p>
        </p:txBody>
      </p:sp>
      <p:sp>
        <p:nvSpPr>
          <p:cNvPr id="1032" name="Text Box 19"/>
          <p:cNvSpPr txBox="1">
            <a:spLocks noChangeArrowheads="1"/>
          </p:cNvSpPr>
          <p:nvPr/>
        </p:nvSpPr>
        <p:spPr bwMode="auto">
          <a:xfrm>
            <a:off x="2057400" y="3475038"/>
            <a:ext cx="6519863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Этап 1:	- Создание в России Операционной компании под организацию 	эпитаксиального роста и производство чипов ВИЛ</a:t>
            </a:r>
          </a:p>
          <a:p>
            <a:pPr marL="290513" indent="-290513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200"/>
              <a:t>		- Организация корпусирования (аутсорсинг), маркетинг и продажи 	оптических компонентов на основе ВИЛ собственного производства</a:t>
            </a:r>
          </a:p>
          <a:p>
            <a:pPr marL="290513" indent="-290513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Этап 2:	- Интеграция в рамках проекта всей производственной цепочки и сбыта 	оптических модулей через развитие сети смежных производств </a:t>
            </a:r>
          </a:p>
          <a:p>
            <a:pPr marL="290513" indent="-290513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200"/>
              <a:t>		- Расширение номенклатуры, производства и сбыта</a:t>
            </a:r>
          </a:p>
          <a:p>
            <a:pPr marL="290513" indent="-290513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200"/>
              <a:t>		- Участие в организации смежных производств в России и мире, </a:t>
            </a:r>
            <a:r>
              <a:rPr lang="en-US" sz="1200"/>
              <a:t>	</a:t>
            </a:r>
            <a:r>
              <a:rPr lang="ru-RU" sz="1200"/>
              <a:t>вертикальная интеграция в смежные сегменты рынка</a:t>
            </a:r>
          </a:p>
          <a:p>
            <a:pPr marL="290513" indent="-290513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200"/>
          </a:p>
        </p:txBody>
      </p:sp>
      <p:sp>
        <p:nvSpPr>
          <p:cNvPr id="1033" name="Text Box 20"/>
          <p:cNvSpPr txBox="1">
            <a:spLocks noChangeArrowheads="1"/>
          </p:cNvSpPr>
          <p:nvPr/>
        </p:nvSpPr>
        <p:spPr bwMode="auto">
          <a:xfrm>
            <a:off x="5181600" y="6234113"/>
            <a:ext cx="29718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100"/>
          </a:p>
        </p:txBody>
      </p:sp>
      <p:sp>
        <p:nvSpPr>
          <p:cNvPr id="1034" name="AutoShape 21"/>
          <p:cNvSpPr>
            <a:spLocks noChangeArrowheads="1"/>
          </p:cNvSpPr>
          <p:nvPr/>
        </p:nvSpPr>
        <p:spPr bwMode="auto">
          <a:xfrm>
            <a:off x="171450" y="2371725"/>
            <a:ext cx="1676400" cy="609600"/>
          </a:xfrm>
          <a:prstGeom prst="homePlate">
            <a:avLst>
              <a:gd name="adj" fmla="val 29792"/>
            </a:avLst>
          </a:prstGeom>
          <a:solidFill>
            <a:srgbClr val="000080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r>
              <a:rPr lang="ru-RU" sz="1200" b="1">
                <a:solidFill>
                  <a:schemeClr val="bg1"/>
                </a:solidFill>
              </a:rPr>
              <a:t>Участники Проекта</a:t>
            </a:r>
          </a:p>
        </p:txBody>
      </p:sp>
      <p:sp>
        <p:nvSpPr>
          <p:cNvPr id="1035" name="Text Box 22"/>
          <p:cNvSpPr txBox="1">
            <a:spLocks noChangeAspect="1" noChangeArrowheads="1"/>
          </p:cNvSpPr>
          <p:nvPr/>
        </p:nvSpPr>
        <p:spPr bwMode="auto">
          <a:xfrm>
            <a:off x="2057400" y="2305050"/>
            <a:ext cx="6384925" cy="1116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200"/>
              <a:t>VI-Systems GmbH.</a:t>
            </a:r>
            <a:r>
              <a:rPr lang="ru-RU" sz="1200"/>
              <a:t> (г. Берлин, Германия)</a:t>
            </a:r>
            <a:r>
              <a:rPr lang="en-US" sz="1200"/>
              <a:t> – </a:t>
            </a:r>
            <a:r>
              <a:rPr lang="ru-RU" sz="1200"/>
              <a:t>владелец</a:t>
            </a:r>
            <a:r>
              <a:rPr lang="en-US" sz="1200"/>
              <a:t> </a:t>
            </a:r>
            <a:r>
              <a:rPr lang="ru-RU" sz="1200"/>
              <a:t>интеллектуальной собственности (</a:t>
            </a:r>
            <a:r>
              <a:rPr lang="en-US" sz="1200"/>
              <a:t>IP</a:t>
            </a:r>
            <a:r>
              <a:rPr lang="ru-RU" sz="1200"/>
              <a:t>), операционное управление, технологическое сопровождение, маркетинг и сбыт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Финансовый соинвестор</a:t>
            </a:r>
            <a:endParaRPr lang="en-US" sz="12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ГК «Роснанотех» - стратегический соинвестор и кредитор</a:t>
            </a:r>
          </a:p>
        </p:txBody>
      </p:sp>
      <p:sp>
        <p:nvSpPr>
          <p:cNvPr id="1036" name="AutoShape 24"/>
          <p:cNvSpPr>
            <a:spLocks noChangeArrowheads="1"/>
          </p:cNvSpPr>
          <p:nvPr/>
        </p:nvSpPr>
        <p:spPr bwMode="auto">
          <a:xfrm>
            <a:off x="163513" y="5597525"/>
            <a:ext cx="1676400" cy="609600"/>
          </a:xfrm>
          <a:prstGeom prst="homePlate">
            <a:avLst>
              <a:gd name="adj" fmla="val 29792"/>
            </a:avLst>
          </a:prstGeom>
          <a:solidFill>
            <a:srgbClr val="000080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r>
              <a:rPr lang="ru-RU" sz="1200" b="1">
                <a:solidFill>
                  <a:schemeClr val="bg1"/>
                </a:solidFill>
              </a:rPr>
              <a:t>Основные финансовые показатели</a:t>
            </a:r>
          </a:p>
        </p:txBody>
      </p:sp>
      <p:sp>
        <p:nvSpPr>
          <p:cNvPr id="1037" name="Text Box 231"/>
          <p:cNvSpPr txBox="1">
            <a:spLocks noChangeArrowheads="1"/>
          </p:cNvSpPr>
          <p:nvPr/>
        </p:nvSpPr>
        <p:spPr bwMode="auto">
          <a:xfrm>
            <a:off x="2051050" y="665163"/>
            <a:ext cx="6391275" cy="695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Организация промышленного производства чипов излучателей и детекторов для сверхскоростных оптических межсоединений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Организация сборки и маркетинг оптических компонентов</a:t>
            </a:r>
          </a:p>
        </p:txBody>
      </p:sp>
      <p:sp>
        <p:nvSpPr>
          <p:cNvPr id="1038" name="Text Box 254"/>
          <p:cNvSpPr txBox="1">
            <a:spLocks noChangeArrowheads="1"/>
          </p:cNvSpPr>
          <p:nvPr/>
        </p:nvSpPr>
        <p:spPr bwMode="auto">
          <a:xfrm>
            <a:off x="2051050" y="5545138"/>
            <a:ext cx="6215063" cy="75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Требуемые инвестиции 	-  1 </a:t>
            </a:r>
            <a:r>
              <a:rPr lang="en-US" sz="1200"/>
              <a:t>10</a:t>
            </a:r>
            <a:r>
              <a:rPr lang="ru-RU" sz="1200"/>
              <a:t>0</a:t>
            </a:r>
            <a:r>
              <a:rPr lang="en-US" sz="1200"/>
              <a:t> / 77</a:t>
            </a:r>
            <a:r>
              <a:rPr lang="ru-RU" sz="1200"/>
              <a:t>0 млн.руб.</a:t>
            </a:r>
            <a:r>
              <a:rPr lang="en-US" sz="1200"/>
              <a:t>(</a:t>
            </a:r>
            <a:r>
              <a:rPr lang="ru-RU" sz="1200"/>
              <a:t>всего</a:t>
            </a:r>
            <a:r>
              <a:rPr lang="en-US" sz="1200"/>
              <a:t>/</a:t>
            </a:r>
            <a:r>
              <a:rPr lang="ru-RU" sz="1200"/>
              <a:t>РОСНАНО)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200"/>
              <a:t>IRR </a:t>
            </a:r>
            <a:r>
              <a:rPr lang="ru-RU" sz="1200"/>
              <a:t>проекта		</a:t>
            </a:r>
            <a:r>
              <a:rPr lang="en-US" sz="1200"/>
              <a:t>&gt;</a:t>
            </a:r>
            <a:r>
              <a:rPr lang="ru-RU" sz="1200"/>
              <a:t> </a:t>
            </a:r>
            <a:r>
              <a:rPr lang="en-US" sz="1200"/>
              <a:t>45</a:t>
            </a:r>
            <a:r>
              <a:rPr lang="ru-RU" sz="1200"/>
              <a:t>%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Выручка в 2015 году		- 2,3 млрд. руб. </a:t>
            </a:r>
            <a:endParaRPr lang="ru-RU" sz="1200">
              <a:solidFill>
                <a:schemeClr val="bg2"/>
              </a:solidFill>
            </a:endParaRPr>
          </a:p>
        </p:txBody>
      </p:sp>
      <p:sp>
        <p:nvSpPr>
          <p:cNvPr id="1039" name="AutoShape 21"/>
          <p:cNvSpPr>
            <a:spLocks noChangeArrowheads="1"/>
          </p:cNvSpPr>
          <p:nvPr/>
        </p:nvSpPr>
        <p:spPr bwMode="auto">
          <a:xfrm>
            <a:off x="161925" y="1449388"/>
            <a:ext cx="1676400" cy="609600"/>
          </a:xfrm>
          <a:prstGeom prst="homePlate">
            <a:avLst>
              <a:gd name="adj" fmla="val 29792"/>
            </a:avLst>
          </a:prstGeom>
          <a:solidFill>
            <a:srgbClr val="000080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r>
              <a:rPr lang="ru-RU" sz="1200" b="1">
                <a:solidFill>
                  <a:schemeClr val="bg1"/>
                </a:solidFill>
              </a:rPr>
              <a:t>Новизна и прикладной аспект</a:t>
            </a:r>
          </a:p>
        </p:txBody>
      </p:sp>
      <p:sp>
        <p:nvSpPr>
          <p:cNvPr id="1040" name="Text Box 22"/>
          <p:cNvSpPr txBox="1">
            <a:spLocks noChangeAspect="1" noChangeArrowheads="1"/>
          </p:cNvSpPr>
          <p:nvPr/>
        </p:nvSpPr>
        <p:spPr bwMode="auto">
          <a:xfrm>
            <a:off x="2047875" y="1404938"/>
            <a:ext cx="6484938" cy="877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Технология производства вертикально-излучающих лазеров </a:t>
            </a:r>
            <a:r>
              <a:rPr lang="en-US" sz="1200"/>
              <a:t> (</a:t>
            </a:r>
            <a:r>
              <a:rPr lang="ru-RU" sz="1200"/>
              <a:t>ВИЛ) для сетей передачи данных с повышенной скоростью работы и большей надежностью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Обеспечение технологической и производственной базы для создания оптических устройств, которые смогут потеснить на рынке медные межсоединения</a:t>
            </a:r>
          </a:p>
        </p:txBody>
      </p:sp>
      <p:sp>
        <p:nvSpPr>
          <p:cNvPr id="1041" name="Line 18"/>
          <p:cNvSpPr>
            <a:spLocks noChangeShapeType="1"/>
          </p:cNvSpPr>
          <p:nvPr/>
        </p:nvSpPr>
        <p:spPr bwMode="auto">
          <a:xfrm>
            <a:off x="0" y="1404938"/>
            <a:ext cx="84867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2" name="Line 19"/>
          <p:cNvSpPr>
            <a:spLocks noChangeShapeType="1"/>
          </p:cNvSpPr>
          <p:nvPr/>
        </p:nvSpPr>
        <p:spPr bwMode="auto">
          <a:xfrm>
            <a:off x="-19050" y="2305050"/>
            <a:ext cx="84867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3" name="Line 20"/>
          <p:cNvSpPr>
            <a:spLocks noChangeShapeType="1"/>
          </p:cNvSpPr>
          <p:nvPr/>
        </p:nvSpPr>
        <p:spPr bwMode="auto">
          <a:xfrm>
            <a:off x="-19050" y="3475038"/>
            <a:ext cx="84867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4" name="Line 21"/>
          <p:cNvSpPr>
            <a:spLocks noChangeShapeType="1"/>
          </p:cNvSpPr>
          <p:nvPr/>
        </p:nvSpPr>
        <p:spPr bwMode="auto">
          <a:xfrm>
            <a:off x="-19050" y="5500688"/>
            <a:ext cx="84867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DDAB1E3D-34A5-482D-ABC0-14D24514CB8C}" type="slidenum">
              <a:rPr lang="sv-SE"/>
              <a:pPr>
                <a:defRPr/>
              </a:pPr>
              <a:t>2</a:t>
            </a:fld>
            <a:endParaRPr lang="sv-SE"/>
          </a:p>
          <a:p>
            <a:pPr>
              <a:defRPr/>
            </a:pPr>
            <a:endParaRPr lang="sv-SE"/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71438" y="-306388"/>
            <a:ext cx="8002587" cy="1143001"/>
          </a:xfrm>
        </p:spPr>
        <p:txBody>
          <a:bodyPr/>
          <a:lstStyle/>
          <a:p>
            <a:pPr eaLnBrk="1" hangingPunct="1"/>
            <a:r>
              <a:rPr lang="ru-RU" sz="1600" smtClean="0"/>
              <a:t>РОСТ В ОБЪЕМАХ ПЕРЕДАЧИ ДАННЫХ </a:t>
            </a:r>
            <a:endParaRPr lang="en-US" sz="1600" smtClean="0"/>
          </a:p>
        </p:txBody>
      </p:sp>
      <p:graphicFrame>
        <p:nvGraphicFramePr>
          <p:cNvPr id="497666" name="Rectangle 10" hidden="1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497666" r:id="rId8" imgW="0" imgH="0" progId="">
              <p:embed/>
            </p:oleObj>
          </a:graphicData>
        </a:graphic>
      </p:graphicFrame>
      <p:sp>
        <p:nvSpPr>
          <p:cNvPr id="497669" name="Rectangle 20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/>
          </a:p>
        </p:txBody>
      </p:sp>
      <p:sp>
        <p:nvSpPr>
          <p:cNvPr id="497670" name="Line 242"/>
          <p:cNvSpPr>
            <a:spLocks noChangeShapeType="1"/>
          </p:cNvSpPr>
          <p:nvPr/>
        </p:nvSpPr>
        <p:spPr bwMode="auto">
          <a:xfrm flipH="1">
            <a:off x="4437063" y="908050"/>
            <a:ext cx="6350" cy="5670550"/>
          </a:xfrm>
          <a:prstGeom prst="line">
            <a:avLst/>
          </a:prstGeom>
          <a:noFill/>
          <a:ln w="9525">
            <a:solidFill>
              <a:srgbClr val="0033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7671" name="Text Box 261"/>
          <p:cNvSpPr txBox="1">
            <a:spLocks noChangeArrowheads="1"/>
          </p:cNvSpPr>
          <p:nvPr/>
        </p:nvSpPr>
        <p:spPr bwMode="auto">
          <a:xfrm>
            <a:off x="1422400" y="6589713"/>
            <a:ext cx="355441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"/>
              <a:t>Источники – </a:t>
            </a:r>
            <a:r>
              <a:rPr lang="en-US" sz="800"/>
              <a:t>Cisco</a:t>
            </a:r>
            <a:r>
              <a:rPr lang="ru-RU" sz="800"/>
              <a:t>, </a:t>
            </a:r>
            <a:r>
              <a:rPr lang="en-US" sz="800"/>
              <a:t>U.S.Environmental Protection Agency, IDC</a:t>
            </a:r>
            <a:endParaRPr lang="ru-RU" sz="800"/>
          </a:p>
        </p:txBody>
      </p:sp>
      <p:sp>
        <p:nvSpPr>
          <p:cNvPr id="497672" name="Text Box 263"/>
          <p:cNvSpPr txBox="1">
            <a:spLocks noChangeArrowheads="1"/>
          </p:cNvSpPr>
          <p:nvPr/>
        </p:nvSpPr>
        <p:spPr bwMode="auto">
          <a:xfrm>
            <a:off x="431800" y="796925"/>
            <a:ext cx="3640138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/>
              <a:t>Рост </a:t>
            </a:r>
            <a:r>
              <a:rPr lang="en-US" sz="1100" b="1"/>
              <a:t>IP</a:t>
            </a:r>
            <a:r>
              <a:rPr lang="ru-RU" sz="1100" b="1"/>
              <a:t>-трафика в мире по сегментам, </a:t>
            </a:r>
            <a:r>
              <a:rPr lang="en-US" sz="1100" b="1"/>
              <a:t>PB/</a:t>
            </a:r>
            <a:r>
              <a:rPr lang="ru-RU" sz="1100" b="1"/>
              <a:t>мес. </a:t>
            </a:r>
          </a:p>
        </p:txBody>
      </p:sp>
      <p:pic>
        <p:nvPicPr>
          <p:cNvPr id="497673" name="Picture 260" descr="white_paper_c11-481374-0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61925" y="1042988"/>
            <a:ext cx="368935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7674" name="Text Box 262"/>
          <p:cNvSpPr txBox="1">
            <a:spLocks noChangeArrowheads="1"/>
          </p:cNvSpPr>
          <p:nvPr/>
        </p:nvSpPr>
        <p:spPr bwMode="auto">
          <a:xfrm>
            <a:off x="927100" y="1274763"/>
            <a:ext cx="1035050" cy="623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r>
              <a:rPr lang="ru-RU" sz="700"/>
              <a:t>Мобильные устр-ва</a:t>
            </a:r>
          </a:p>
          <a:p>
            <a:r>
              <a:rPr lang="ru-RU" sz="700"/>
              <a:t>Бизнес интернет</a:t>
            </a:r>
            <a:endParaRPr lang="en-US" sz="700"/>
          </a:p>
          <a:p>
            <a:r>
              <a:rPr lang="ru-RU" sz="700"/>
              <a:t>Бизнес </a:t>
            </a:r>
            <a:r>
              <a:rPr lang="en-US" sz="700"/>
              <a:t>IP WAN</a:t>
            </a:r>
            <a:endParaRPr lang="ru-RU" sz="700"/>
          </a:p>
          <a:p>
            <a:r>
              <a:rPr lang="ru-RU" sz="700"/>
              <a:t>Пользоват. интернет</a:t>
            </a:r>
            <a:r>
              <a:rPr lang="en-US" sz="700"/>
              <a:t> </a:t>
            </a:r>
            <a:endParaRPr lang="ru-RU" sz="700"/>
          </a:p>
          <a:p>
            <a:r>
              <a:rPr lang="en-US" sz="700"/>
              <a:t>IPTV/CATV</a:t>
            </a:r>
            <a:endParaRPr lang="ru-RU" sz="700"/>
          </a:p>
        </p:txBody>
      </p:sp>
      <p:sp>
        <p:nvSpPr>
          <p:cNvPr id="497675" name="Text Box 265"/>
          <p:cNvSpPr txBox="1">
            <a:spLocks noChangeArrowheads="1"/>
          </p:cNvSpPr>
          <p:nvPr/>
        </p:nvSpPr>
        <p:spPr bwMode="auto">
          <a:xfrm rot="-5400000">
            <a:off x="-211931" y="2048669"/>
            <a:ext cx="857250" cy="198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00"/>
              <a:t>PB\</a:t>
            </a:r>
            <a:r>
              <a:rPr lang="ru-RU" sz="700"/>
              <a:t>месяц</a:t>
            </a:r>
          </a:p>
        </p:txBody>
      </p:sp>
      <p:pic>
        <p:nvPicPr>
          <p:cNvPr id="497676" name="Picture 258" descr="white_paper_c11-481374-0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61925" y="3833813"/>
            <a:ext cx="3644900" cy="246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7677" name="Text Box 264"/>
          <p:cNvSpPr txBox="1">
            <a:spLocks noChangeArrowheads="1"/>
          </p:cNvSpPr>
          <p:nvPr/>
        </p:nvSpPr>
        <p:spPr bwMode="auto">
          <a:xfrm>
            <a:off x="881063" y="4103688"/>
            <a:ext cx="1079500" cy="817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r>
              <a:rPr lang="ru-RU" sz="700"/>
              <a:t>Интернет видео для ТВ Интернет видео для ПК </a:t>
            </a:r>
          </a:p>
          <a:p>
            <a:r>
              <a:rPr lang="en-US" sz="700"/>
              <a:t>VoIP</a:t>
            </a:r>
            <a:endParaRPr lang="ru-RU" sz="700"/>
          </a:p>
          <a:p>
            <a:r>
              <a:rPr lang="ru-RU" sz="700"/>
              <a:t>Видеокоммуникации</a:t>
            </a:r>
            <a:endParaRPr lang="en-US" sz="700"/>
          </a:p>
          <a:p>
            <a:r>
              <a:rPr lang="ru-RU" sz="700"/>
              <a:t>Игры </a:t>
            </a:r>
            <a:r>
              <a:rPr lang="en-US" sz="700"/>
              <a:t>online</a:t>
            </a:r>
            <a:endParaRPr lang="ru-RU" sz="700"/>
          </a:p>
          <a:p>
            <a:r>
              <a:rPr lang="en-US" sz="700"/>
              <a:t>P2P</a:t>
            </a:r>
          </a:p>
          <a:p>
            <a:r>
              <a:rPr lang="ru-RU" sz="700"/>
              <a:t>Сеть \ дата</a:t>
            </a:r>
          </a:p>
        </p:txBody>
      </p:sp>
      <p:sp>
        <p:nvSpPr>
          <p:cNvPr id="497678" name="Text Box 266"/>
          <p:cNvSpPr txBox="1">
            <a:spLocks noChangeArrowheads="1"/>
          </p:cNvSpPr>
          <p:nvPr/>
        </p:nvSpPr>
        <p:spPr bwMode="auto">
          <a:xfrm rot="-5400000">
            <a:off x="-211931" y="4928394"/>
            <a:ext cx="857250" cy="198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00"/>
              <a:t>PB\</a:t>
            </a:r>
            <a:r>
              <a:rPr lang="ru-RU" sz="700"/>
              <a:t>месяц</a:t>
            </a:r>
          </a:p>
        </p:txBody>
      </p:sp>
      <p:sp>
        <p:nvSpPr>
          <p:cNvPr id="497679" name="Text Box 269"/>
          <p:cNvSpPr txBox="1">
            <a:spLocks noChangeArrowheads="1"/>
          </p:cNvSpPr>
          <p:nvPr/>
        </p:nvSpPr>
        <p:spPr bwMode="auto">
          <a:xfrm>
            <a:off x="574675" y="3557588"/>
            <a:ext cx="3286125" cy="430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/>
              <a:t>Рост </a:t>
            </a:r>
            <a:r>
              <a:rPr lang="en-US" sz="1100" b="1"/>
              <a:t>IP-</a:t>
            </a:r>
            <a:r>
              <a:rPr lang="ru-RU" sz="1100" b="1"/>
              <a:t>трафика в мире по сегменту пользовательского интернета, РВ</a:t>
            </a:r>
            <a:r>
              <a:rPr lang="en-US" sz="1100" b="1"/>
              <a:t>/</a:t>
            </a:r>
            <a:r>
              <a:rPr lang="ru-RU" sz="1100" b="1"/>
              <a:t>мес.</a:t>
            </a:r>
          </a:p>
        </p:txBody>
      </p:sp>
      <p:sp>
        <p:nvSpPr>
          <p:cNvPr id="497680" name="Text Box 27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616450" y="1028700"/>
            <a:ext cx="3778250" cy="5170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В связи с развитием новых сегментов рынка, технологий  происходит взрывообразный рост объема трафика, передаваемого по сетям</a:t>
            </a:r>
            <a:endParaRPr lang="en-US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000"/>
              <a:t> </a:t>
            </a:r>
            <a:r>
              <a:rPr lang="ru-RU" sz="1000"/>
              <a:t>Ожидается, что объем трафика, передаваемого по сетям, увеличится в </a:t>
            </a:r>
            <a:r>
              <a:rPr lang="ru-RU" sz="1000" b="1"/>
              <a:t>100</a:t>
            </a:r>
            <a:r>
              <a:rPr lang="ru-RU" sz="1000"/>
              <a:t> раз за </a:t>
            </a:r>
            <a:r>
              <a:rPr lang="ru-RU" sz="1000" b="1"/>
              <a:t>10</a:t>
            </a:r>
            <a:r>
              <a:rPr lang="ru-RU" sz="1000"/>
              <a:t> лет</a:t>
            </a:r>
            <a:endParaRPr lang="en-US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000"/>
              <a:t> </a:t>
            </a:r>
            <a:r>
              <a:rPr lang="ru-RU" sz="1000"/>
              <a:t>Среди основных драйверов роста:</a:t>
            </a:r>
          </a:p>
          <a:p>
            <a:pPr marL="742950" lvl="1" indent="-28575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000"/>
          </a:p>
          <a:p>
            <a:pPr marL="742950" lvl="1" indent="-28575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Развитие</a:t>
            </a:r>
            <a:r>
              <a:rPr lang="en-US" sz="1000"/>
              <a:t> </a:t>
            </a:r>
            <a:r>
              <a:rPr lang="ru-RU" sz="1000"/>
              <a:t>широкополосного</a:t>
            </a:r>
            <a:r>
              <a:rPr lang="en-US" sz="1000"/>
              <a:t> Internet </a:t>
            </a:r>
            <a:endParaRPr lang="ru-RU" sz="1000"/>
          </a:p>
          <a:p>
            <a:pPr marL="742950" lvl="1" indent="-28575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Развитие новых сервисов, таких как </a:t>
            </a:r>
            <a:r>
              <a:rPr lang="en-US" sz="1000"/>
              <a:t>Youtube</a:t>
            </a:r>
            <a:r>
              <a:rPr lang="ru-RU" sz="1000"/>
              <a:t>, и прочих, связанных с передачей видео по сетям (</a:t>
            </a:r>
            <a:r>
              <a:rPr lang="en-US" sz="1000"/>
              <a:t>video on demand)</a:t>
            </a:r>
            <a:endParaRPr lang="ru-RU" sz="1000"/>
          </a:p>
          <a:p>
            <a:pPr marL="742950" lvl="1" indent="-28575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Передача данных по </a:t>
            </a:r>
            <a:r>
              <a:rPr lang="en-US" sz="1000"/>
              <a:t>peer-to-peer </a:t>
            </a:r>
            <a:r>
              <a:rPr lang="ru-RU" sz="1000"/>
              <a:t>сетям, главным образом обмена пользователями различным контентом (видео, музыка и проч.)</a:t>
            </a:r>
            <a:r>
              <a:rPr lang="en-US" sz="1000"/>
              <a:t> </a:t>
            </a:r>
            <a:endParaRPr lang="ru-RU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Рост требований к скорости передачи информации обуславливает значительный рост спроса на устройства передачи данных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 При этом, все большая доля трафика передается к конечным пользователям информации, что обуславливает резкий рост требований к устройствам, обеспечивающим передачу данных на расстояние менее 300 м (</a:t>
            </a:r>
            <a:r>
              <a:rPr lang="en-US" sz="1000"/>
              <a:t>LAN, SAN)</a:t>
            </a:r>
            <a:r>
              <a:rPr lang="ru-RU" sz="1000"/>
              <a:t> 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Экономика ужесточает требования к энергопотреблению телекоммуникационных устройств:</a:t>
            </a:r>
          </a:p>
          <a:p>
            <a:pPr marL="742950" lvl="1" indent="-28575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000" b="1"/>
              <a:t>1,5</a:t>
            </a:r>
            <a:r>
              <a:rPr lang="ru-RU" sz="1000" b="1"/>
              <a:t>%</a:t>
            </a:r>
            <a:r>
              <a:rPr lang="ru-RU" sz="1000"/>
              <a:t> энергии, потребляемой в США приходятся на центры хранения и обработки данных</a:t>
            </a:r>
          </a:p>
          <a:p>
            <a:pPr marL="742950" lvl="1" indent="-28575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На </a:t>
            </a:r>
            <a:r>
              <a:rPr lang="en-US" sz="1000" b="1"/>
              <a:t>$1</a:t>
            </a:r>
            <a:r>
              <a:rPr lang="ru-RU" sz="1000"/>
              <a:t>, потраченный на серверное оборудование, в среднем, приходятся </a:t>
            </a:r>
            <a:r>
              <a:rPr lang="en-US" sz="1000" b="1"/>
              <a:t>$</a:t>
            </a:r>
            <a:r>
              <a:rPr lang="ru-RU" sz="1000" b="1"/>
              <a:t>0,71</a:t>
            </a:r>
            <a:r>
              <a:rPr lang="ru-RU" sz="1000"/>
              <a:t>, потраченных на энергообеспечение и охлаждение этого оборудования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375B8AA-AC15-403E-BA9D-52065A48A862}" type="slidenum">
              <a:rPr lang="sv-SE"/>
              <a:pPr>
                <a:defRPr/>
              </a:pPr>
              <a:t>3</a:t>
            </a:fld>
            <a:endParaRPr lang="sv-SE"/>
          </a:p>
          <a:p>
            <a:pPr>
              <a:defRPr/>
            </a:pPr>
            <a:endParaRPr lang="sv-SE"/>
          </a:p>
        </p:txBody>
      </p:sp>
      <p:sp>
        <p:nvSpPr>
          <p:cNvPr id="49971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5888" y="628650"/>
            <a:ext cx="40068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70C0"/>
                </a:solidFill>
              </a:rPr>
              <a:t>Схемы проводной передачи данных между двумя информационными системами</a:t>
            </a:r>
          </a:p>
        </p:txBody>
      </p:sp>
      <p:sp>
        <p:nvSpPr>
          <p:cNvPr id="499717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206375" y="1090613"/>
            <a:ext cx="360045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1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46575" y="646113"/>
            <a:ext cx="3781425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70C0"/>
                </a:solidFill>
              </a:rPr>
              <a:t>Проблемы и тенденции на рынке</a:t>
            </a:r>
          </a:p>
        </p:txBody>
      </p:sp>
      <p:sp>
        <p:nvSpPr>
          <p:cNvPr id="499719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4425950" y="1089025"/>
            <a:ext cx="360045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99714" name="Rectangle 2" hidden="1"/>
          <p:cNvGraphicFramePr>
            <a:graphicFrameLocks/>
          </p:cNvGraphicFramePr>
          <p:nvPr>
            <p:custDataLst>
              <p:tags r:id="rId6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499714" r:id="rId47" imgW="0" imgH="0" progId="">
              <p:embed/>
            </p:oleObj>
          </a:graphicData>
        </a:graphic>
      </p:graphicFrame>
      <p:pic>
        <p:nvPicPr>
          <p:cNvPr id="499720" name="Picture 2"/>
          <p:cNvPicPr>
            <a:picLocks noChangeAspect="1" noChangeArrowheads="1"/>
          </p:cNvPicPr>
          <p:nvPr/>
        </p:nvPicPr>
        <p:blipFill>
          <a:blip r:embed="rId48"/>
          <a:srcRect/>
          <a:stretch>
            <a:fillRect/>
          </a:stretch>
        </p:blipFill>
        <p:spPr bwMode="auto">
          <a:xfrm>
            <a:off x="127000" y="1589088"/>
            <a:ext cx="1500188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9721" name="Picture 28"/>
          <p:cNvPicPr>
            <a:picLocks noChangeAspect="1" noChangeArrowheads="1"/>
          </p:cNvPicPr>
          <p:nvPr/>
        </p:nvPicPr>
        <p:blipFill>
          <a:blip r:embed="rId49"/>
          <a:srcRect/>
          <a:stretch>
            <a:fillRect/>
          </a:stretch>
        </p:blipFill>
        <p:spPr bwMode="auto">
          <a:xfrm>
            <a:off x="127000" y="2565400"/>
            <a:ext cx="15716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9722" name="Rectangle 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27000" y="-36513"/>
            <a:ext cx="8280400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chemeClr val="tx2"/>
                </a:solidFill>
              </a:rPr>
              <a:t>ТЕХНОЛОГИИ ПЕРЕДАЧИ ДАННЫХ В ПРОВОДНЫХ СЕТЯХ </a:t>
            </a:r>
            <a:r>
              <a:rPr lang="en-US" sz="1600" b="1">
                <a:solidFill>
                  <a:schemeClr val="tx2"/>
                </a:solidFill>
              </a:rPr>
              <a:t>LAN/SAN</a:t>
            </a:r>
            <a:endParaRPr lang="ru-RU" sz="1600" b="1">
              <a:solidFill>
                <a:schemeClr val="tx2"/>
              </a:solidFill>
            </a:endParaRPr>
          </a:p>
        </p:txBody>
      </p:sp>
      <p:sp>
        <p:nvSpPr>
          <p:cNvPr id="499723" name="Text Box 23"/>
          <p:cNvSpPr txBox="1">
            <a:spLocks noChangeArrowheads="1"/>
          </p:cNvSpPr>
          <p:nvPr/>
        </p:nvSpPr>
        <p:spPr bwMode="auto">
          <a:xfrm>
            <a:off x="161925" y="1135063"/>
            <a:ext cx="1524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00" u="sng"/>
              <a:t>Медные соединения</a:t>
            </a:r>
          </a:p>
        </p:txBody>
      </p:sp>
      <p:sp>
        <p:nvSpPr>
          <p:cNvPr id="499724" name="Text Box 24"/>
          <p:cNvSpPr txBox="1">
            <a:spLocks noChangeArrowheads="1"/>
          </p:cNvSpPr>
          <p:nvPr/>
        </p:nvSpPr>
        <p:spPr bwMode="auto">
          <a:xfrm>
            <a:off x="2543175" y="1135063"/>
            <a:ext cx="10382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00" u="sng"/>
              <a:t>Оптоволокно</a:t>
            </a:r>
          </a:p>
        </p:txBody>
      </p:sp>
      <p:grpSp>
        <p:nvGrpSpPr>
          <p:cNvPr id="499725" name="Group 25"/>
          <p:cNvGrpSpPr>
            <a:grpSpLocks/>
          </p:cNvGrpSpPr>
          <p:nvPr/>
        </p:nvGrpSpPr>
        <p:grpSpPr bwMode="auto">
          <a:xfrm>
            <a:off x="1857375" y="1511300"/>
            <a:ext cx="2489200" cy="1873250"/>
            <a:chOff x="1172" y="928"/>
            <a:chExt cx="1568" cy="1180"/>
          </a:xfrm>
        </p:grpSpPr>
        <p:grpSp>
          <p:nvGrpSpPr>
            <p:cNvPr id="499788" name="Группа 56"/>
            <p:cNvGrpSpPr>
              <a:grpSpLocks/>
            </p:cNvGrpSpPr>
            <p:nvPr/>
          </p:nvGrpSpPr>
          <p:grpSpPr bwMode="auto">
            <a:xfrm>
              <a:off x="1284" y="1566"/>
              <a:ext cx="1456" cy="542"/>
              <a:chOff x="3149600" y="1806291"/>
              <a:chExt cx="4365978" cy="1882410"/>
            </a:xfrm>
          </p:grpSpPr>
          <p:pic>
            <p:nvPicPr>
              <p:cNvPr id="499798" name="Picture 2"/>
              <p:cNvPicPr>
                <a:picLocks noChangeAspect="1" noChangeArrowheads="1"/>
              </p:cNvPicPr>
              <p:nvPr/>
            </p:nvPicPr>
            <p:blipFill>
              <a:blip r:embed="rId50"/>
              <a:srcRect/>
              <a:stretch>
                <a:fillRect/>
              </a:stretch>
            </p:blipFill>
            <p:spPr bwMode="auto">
              <a:xfrm>
                <a:off x="3371850" y="2228850"/>
                <a:ext cx="3767899" cy="1155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99799" name="Прямоугольник 58"/>
              <p:cNvSpPr>
                <a:spLocks noChangeArrowheads="1"/>
              </p:cNvSpPr>
              <p:nvPr/>
            </p:nvSpPr>
            <p:spPr bwMode="auto">
              <a:xfrm>
                <a:off x="3149600" y="1820183"/>
                <a:ext cx="1556279" cy="6043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600" b="1"/>
                  <a:t>Оптическое волокно (жила)</a:t>
                </a:r>
              </a:p>
            </p:txBody>
          </p:sp>
          <p:sp>
            <p:nvSpPr>
              <p:cNvPr id="499800" name="Прямоугольник 59"/>
              <p:cNvSpPr>
                <a:spLocks noChangeArrowheads="1"/>
              </p:cNvSpPr>
              <p:nvPr/>
            </p:nvSpPr>
            <p:spPr bwMode="auto">
              <a:xfrm>
                <a:off x="3995208" y="3285823"/>
                <a:ext cx="2533827" cy="4028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 sz="600" b="1"/>
                  <a:t>Стеклянная оболочка</a:t>
                </a:r>
              </a:p>
            </p:txBody>
          </p:sp>
          <p:sp>
            <p:nvSpPr>
              <p:cNvPr id="499801" name="Прямоугольник 60"/>
              <p:cNvSpPr>
                <a:spLocks noChangeArrowheads="1"/>
              </p:cNvSpPr>
              <p:nvPr/>
            </p:nvSpPr>
            <p:spPr bwMode="auto">
              <a:xfrm>
                <a:off x="5727699" y="1806291"/>
                <a:ext cx="1787879" cy="6053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600" b="1"/>
                  <a:t>Внешняя защитная оболочка</a:t>
                </a:r>
              </a:p>
            </p:txBody>
          </p:sp>
        </p:grpSp>
        <p:grpSp>
          <p:nvGrpSpPr>
            <p:cNvPr id="499789" name="Группа 69"/>
            <p:cNvGrpSpPr>
              <a:grpSpLocks/>
            </p:cNvGrpSpPr>
            <p:nvPr/>
          </p:nvGrpSpPr>
          <p:grpSpPr bwMode="auto">
            <a:xfrm>
              <a:off x="1172" y="928"/>
              <a:ext cx="1484" cy="603"/>
              <a:chOff x="1905000" y="1473200"/>
              <a:chExt cx="2355850" cy="957421"/>
            </a:xfrm>
          </p:grpSpPr>
          <p:pic>
            <p:nvPicPr>
              <p:cNvPr id="499790" name="Picture 5"/>
              <p:cNvPicPr>
                <a:picLocks noChangeAspect="1" noChangeArrowheads="1"/>
              </p:cNvPicPr>
              <p:nvPr/>
            </p:nvPicPr>
            <p:blipFill>
              <a:blip r:embed="rId51"/>
              <a:srcRect/>
              <a:stretch>
                <a:fillRect/>
              </a:stretch>
            </p:blipFill>
            <p:spPr bwMode="auto">
              <a:xfrm>
                <a:off x="1905000" y="1651000"/>
                <a:ext cx="2304237" cy="5778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99791" name="Прямоугольник 62"/>
              <p:cNvSpPr>
                <a:spLocks noChangeArrowheads="1"/>
              </p:cNvSpPr>
              <p:nvPr/>
            </p:nvSpPr>
            <p:spPr bwMode="auto">
              <a:xfrm>
                <a:off x="1905000" y="1517650"/>
                <a:ext cx="400050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600" b="1"/>
                  <a:t>ИС1</a:t>
                </a:r>
              </a:p>
            </p:txBody>
          </p:sp>
          <p:sp>
            <p:nvSpPr>
              <p:cNvPr id="499792" name="Прямоугольник 63"/>
              <p:cNvSpPr>
                <a:spLocks noChangeArrowheads="1"/>
              </p:cNvSpPr>
              <p:nvPr/>
            </p:nvSpPr>
            <p:spPr bwMode="auto">
              <a:xfrm>
                <a:off x="2127250" y="2184400"/>
                <a:ext cx="102235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500" b="1"/>
                  <a:t>Электрический информационный сигнал</a:t>
                </a:r>
              </a:p>
            </p:txBody>
          </p:sp>
          <p:sp>
            <p:nvSpPr>
              <p:cNvPr id="499793" name="Прямоугольник 64"/>
              <p:cNvSpPr>
                <a:spLocks noChangeArrowheads="1"/>
              </p:cNvSpPr>
              <p:nvPr/>
            </p:nvSpPr>
            <p:spPr bwMode="auto">
              <a:xfrm>
                <a:off x="3149600" y="2184400"/>
                <a:ext cx="102235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500" b="1"/>
                  <a:t>Электрический информационный сигнал</a:t>
                </a:r>
              </a:p>
            </p:txBody>
          </p:sp>
          <p:sp>
            <p:nvSpPr>
              <p:cNvPr id="499794" name="Прямоугольник 65"/>
              <p:cNvSpPr>
                <a:spLocks noChangeArrowheads="1"/>
              </p:cNvSpPr>
              <p:nvPr/>
            </p:nvSpPr>
            <p:spPr bwMode="auto">
              <a:xfrm>
                <a:off x="2705100" y="1473200"/>
                <a:ext cx="71120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500" b="1"/>
                  <a:t>Оптическая сеть связи</a:t>
                </a:r>
              </a:p>
            </p:txBody>
          </p:sp>
          <p:sp>
            <p:nvSpPr>
              <p:cNvPr id="499795" name="Прямоугольник 66"/>
              <p:cNvSpPr>
                <a:spLocks noChangeArrowheads="1"/>
              </p:cNvSpPr>
              <p:nvPr/>
            </p:nvSpPr>
            <p:spPr bwMode="auto">
              <a:xfrm>
                <a:off x="2171700" y="1493679"/>
                <a:ext cx="57785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500" b="1"/>
                  <a:t>Оптический передатчик</a:t>
                </a:r>
              </a:p>
            </p:txBody>
          </p:sp>
          <p:sp>
            <p:nvSpPr>
              <p:cNvPr id="499796" name="Прямоугольник 67"/>
              <p:cNvSpPr>
                <a:spLocks noChangeArrowheads="1"/>
              </p:cNvSpPr>
              <p:nvPr/>
            </p:nvSpPr>
            <p:spPr bwMode="auto">
              <a:xfrm>
                <a:off x="3371850" y="1493679"/>
                <a:ext cx="57785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500" b="1"/>
                  <a:t>Оптический приёмник</a:t>
                </a:r>
              </a:p>
            </p:txBody>
          </p:sp>
          <p:sp>
            <p:nvSpPr>
              <p:cNvPr id="499797" name="Прямоугольник 68"/>
              <p:cNvSpPr>
                <a:spLocks noChangeArrowheads="1"/>
              </p:cNvSpPr>
              <p:nvPr/>
            </p:nvSpPr>
            <p:spPr bwMode="auto">
              <a:xfrm>
                <a:off x="3860800" y="1517650"/>
                <a:ext cx="400050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ru-RU" sz="600" b="1"/>
                  <a:t>ИС2</a:t>
                </a:r>
              </a:p>
            </p:txBody>
          </p:sp>
        </p:grpSp>
      </p:grpSp>
      <p:sp>
        <p:nvSpPr>
          <p:cNvPr id="499726" name="Rectangle 5"/>
          <p:cNvSpPr>
            <a:spLocks noChangeArrowheads="1"/>
          </p:cNvSpPr>
          <p:nvPr/>
        </p:nvSpPr>
        <p:spPr bwMode="auto">
          <a:xfrm>
            <a:off x="1644650" y="3429000"/>
            <a:ext cx="11557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1000" b="1">
                <a:solidFill>
                  <a:srgbClr val="0070C0"/>
                </a:solidFill>
                <a:ea typeface="Gulim"/>
                <a:cs typeface="Gulim"/>
              </a:rPr>
              <a:t>Компактность, энергоёмкость, помехи</a:t>
            </a:r>
            <a:endParaRPr lang="en-US" altLang="ko-KR" sz="1000" b="1">
              <a:solidFill>
                <a:srgbClr val="0070C0"/>
              </a:solidFill>
              <a:ea typeface="Gulim"/>
              <a:cs typeface="Gulim"/>
            </a:endParaRPr>
          </a:p>
        </p:txBody>
      </p:sp>
      <p:sp>
        <p:nvSpPr>
          <p:cNvPr id="499727" name="Rectangle 5"/>
          <p:cNvSpPr>
            <a:spLocks noChangeArrowheads="1"/>
          </p:cNvSpPr>
          <p:nvPr/>
        </p:nvSpPr>
        <p:spPr bwMode="auto">
          <a:xfrm>
            <a:off x="2724150" y="3429000"/>
            <a:ext cx="12001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1000" b="1">
                <a:solidFill>
                  <a:srgbClr val="0070C0"/>
                </a:solidFill>
                <a:ea typeface="Gulim"/>
                <a:cs typeface="Gulim"/>
              </a:rPr>
              <a:t>Дальность сигнала</a:t>
            </a:r>
            <a:endParaRPr lang="en-US" altLang="ko-KR" sz="1000" b="1">
              <a:solidFill>
                <a:srgbClr val="0070C0"/>
              </a:solidFill>
              <a:ea typeface="Gulim"/>
              <a:cs typeface="Gulim"/>
            </a:endParaRPr>
          </a:p>
        </p:txBody>
      </p:sp>
      <p:sp>
        <p:nvSpPr>
          <p:cNvPr id="499728" name="Rectangle 5"/>
          <p:cNvSpPr>
            <a:spLocks noChangeArrowheads="1"/>
          </p:cNvSpPr>
          <p:nvPr/>
        </p:nvSpPr>
        <p:spPr bwMode="auto">
          <a:xfrm>
            <a:off x="5019675" y="3429000"/>
            <a:ext cx="6302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1000" b="1">
                <a:solidFill>
                  <a:srgbClr val="0070C0"/>
                </a:solidFill>
                <a:ea typeface="Gulim"/>
                <a:cs typeface="Gulim"/>
              </a:rPr>
              <a:t>Цена</a:t>
            </a:r>
            <a:endParaRPr lang="en-US" altLang="ko-KR" sz="1000" b="1">
              <a:solidFill>
                <a:srgbClr val="0070C0"/>
              </a:solidFill>
              <a:ea typeface="Gulim"/>
              <a:cs typeface="Gulim"/>
            </a:endParaRPr>
          </a:p>
        </p:txBody>
      </p:sp>
      <p:sp>
        <p:nvSpPr>
          <p:cNvPr id="499729" name="Rectangle 5"/>
          <p:cNvSpPr>
            <a:spLocks noChangeArrowheads="1"/>
          </p:cNvSpPr>
          <p:nvPr/>
        </p:nvSpPr>
        <p:spPr bwMode="auto">
          <a:xfrm>
            <a:off x="3803650" y="3429000"/>
            <a:ext cx="11112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1000" b="1">
                <a:solidFill>
                  <a:srgbClr val="0070C0"/>
                </a:solidFill>
                <a:ea typeface="Gulim"/>
                <a:cs typeface="Gulim"/>
              </a:rPr>
              <a:t>Увеличение скорости</a:t>
            </a:r>
            <a:endParaRPr lang="en-US" altLang="ko-KR" sz="1000" b="1">
              <a:solidFill>
                <a:srgbClr val="0070C0"/>
              </a:solidFill>
              <a:ea typeface="Gulim"/>
              <a:cs typeface="Gulim"/>
            </a:endParaRPr>
          </a:p>
        </p:txBody>
      </p:sp>
      <p:sp>
        <p:nvSpPr>
          <p:cNvPr id="499730" name="Rectangle 5"/>
          <p:cNvSpPr>
            <a:spLocks noChangeArrowheads="1"/>
          </p:cNvSpPr>
          <p:nvPr/>
        </p:nvSpPr>
        <p:spPr bwMode="auto">
          <a:xfrm>
            <a:off x="5932488" y="3429000"/>
            <a:ext cx="8413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ko-KR" sz="1000" b="1">
                <a:solidFill>
                  <a:srgbClr val="0070C0"/>
                </a:solidFill>
                <a:ea typeface="Gulim"/>
                <a:cs typeface="Gulim"/>
              </a:rPr>
              <a:t>Условный пример</a:t>
            </a:r>
            <a:endParaRPr lang="en-US" altLang="ko-KR" sz="1000" b="1">
              <a:solidFill>
                <a:srgbClr val="0070C0"/>
              </a:solidFill>
              <a:ea typeface="Gulim"/>
              <a:cs typeface="Gulim"/>
            </a:endParaRPr>
          </a:p>
        </p:txBody>
      </p:sp>
      <p:sp>
        <p:nvSpPr>
          <p:cNvPr id="499731" name="Rectangle 5"/>
          <p:cNvSpPr>
            <a:spLocks noChangeArrowheads="1"/>
          </p:cNvSpPr>
          <p:nvPr/>
        </p:nvSpPr>
        <p:spPr bwMode="auto">
          <a:xfrm>
            <a:off x="158750" y="4478338"/>
            <a:ext cx="14874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marL="119063" defTabSz="895350">
              <a:buSzPct val="120000"/>
            </a:pPr>
            <a:r>
              <a:rPr lang="ru-RU" altLang="ko-KR" sz="1100" b="1" u="sng">
                <a:ea typeface="Gulim"/>
                <a:cs typeface="Gulim"/>
              </a:rPr>
              <a:t>Традиционный </a:t>
            </a:r>
            <a:r>
              <a:rPr lang="en-US" altLang="ko-KR" sz="1100" b="1" u="sng">
                <a:ea typeface="Gulim"/>
                <a:cs typeface="Gulim"/>
              </a:rPr>
              <a:t>VCSEL</a:t>
            </a:r>
          </a:p>
        </p:txBody>
      </p:sp>
      <p:sp>
        <p:nvSpPr>
          <p:cNvPr id="499732" name="Rectangle 5"/>
          <p:cNvSpPr>
            <a:spLocks noChangeArrowheads="1"/>
          </p:cNvSpPr>
          <p:nvPr/>
        </p:nvSpPr>
        <p:spPr bwMode="auto">
          <a:xfrm>
            <a:off x="204788" y="5032375"/>
            <a:ext cx="1477962" cy="261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100" b="1">
                <a:solidFill>
                  <a:srgbClr val="0070C0"/>
                </a:solidFill>
                <a:ea typeface="Gulim"/>
                <a:cs typeface="Gulim"/>
              </a:rPr>
              <a:t>VCSEL</a:t>
            </a:r>
            <a:r>
              <a:rPr lang="ru-RU" altLang="ko-KR" sz="1100" b="1">
                <a:solidFill>
                  <a:srgbClr val="0070C0"/>
                </a:solidFill>
                <a:ea typeface="Gulim"/>
                <a:cs typeface="Gulim"/>
              </a:rPr>
              <a:t> Проекта</a:t>
            </a:r>
            <a:endParaRPr lang="en-US" altLang="ko-KR" sz="1100" b="1">
              <a:solidFill>
                <a:srgbClr val="0070C0"/>
              </a:solidFill>
              <a:ea typeface="Gulim"/>
              <a:cs typeface="Gulim"/>
            </a:endParaRPr>
          </a:p>
        </p:txBody>
      </p:sp>
      <p:sp>
        <p:nvSpPr>
          <p:cNvPr id="499733" name="Oval 13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57538" y="4067175"/>
            <a:ext cx="179387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34" name="Oval 13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159125" y="5578475"/>
            <a:ext cx="179388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35" name="Oval 13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194175" y="6067425"/>
            <a:ext cx="179388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36" name="Oval 13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141913" y="6067425"/>
            <a:ext cx="179387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37" name="Oval 13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033588" y="4067175"/>
            <a:ext cx="179387" cy="200025"/>
          </a:xfrm>
          <a:prstGeom prst="ellipse">
            <a:avLst/>
          </a:prstGeom>
          <a:solidFill>
            <a:srgbClr val="92D050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38" name="Oval 131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141913" y="4067175"/>
            <a:ext cx="179387" cy="200025"/>
          </a:xfrm>
          <a:prstGeom prst="ellipse">
            <a:avLst/>
          </a:prstGeom>
          <a:solidFill>
            <a:srgbClr val="92D050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39" name="Oval 13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94175" y="4067175"/>
            <a:ext cx="179388" cy="200025"/>
          </a:xfrm>
          <a:prstGeom prst="ellipse">
            <a:avLst/>
          </a:prstGeom>
          <a:solidFill>
            <a:srgbClr val="92D050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99740" name="Группа 115"/>
          <p:cNvGrpSpPr>
            <a:grpSpLocks/>
          </p:cNvGrpSpPr>
          <p:nvPr/>
        </p:nvGrpSpPr>
        <p:grpSpPr bwMode="auto">
          <a:xfrm>
            <a:off x="5143500" y="5578475"/>
            <a:ext cx="177800" cy="200025"/>
            <a:chOff x="5176838" y="1622425"/>
            <a:chExt cx="273050" cy="273050"/>
          </a:xfrm>
        </p:grpSpPr>
        <p:sp>
          <p:nvSpPr>
            <p:cNvPr id="499786" name="Oval 84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5176838" y="1622425"/>
              <a:ext cx="273050" cy="273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87" name="Arc 85"/>
            <p:cNvSpPr>
              <a:spLocks/>
            </p:cNvSpPr>
            <p:nvPr>
              <p:custDataLst>
                <p:tags r:id="rId44"/>
              </p:custDataLst>
            </p:nvPr>
          </p:nvSpPr>
          <p:spPr bwMode="gray">
            <a:xfrm>
              <a:off x="5313363" y="1622425"/>
              <a:ext cx="136525" cy="273050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2147483647 h 43200"/>
                <a:gd name="T4" fmla="*/ 0 w 216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99741" name="Группа 118"/>
          <p:cNvGrpSpPr>
            <a:grpSpLocks/>
          </p:cNvGrpSpPr>
          <p:nvPr/>
        </p:nvGrpSpPr>
        <p:grpSpPr bwMode="auto">
          <a:xfrm>
            <a:off x="2035175" y="5578475"/>
            <a:ext cx="177800" cy="200025"/>
            <a:chOff x="5176838" y="1622425"/>
            <a:chExt cx="273050" cy="273050"/>
          </a:xfrm>
        </p:grpSpPr>
        <p:sp>
          <p:nvSpPr>
            <p:cNvPr id="499784" name="Oval 84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5176838" y="1622425"/>
              <a:ext cx="273050" cy="273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85" name="Arc 85"/>
            <p:cNvSpPr>
              <a:spLocks/>
            </p:cNvSpPr>
            <p:nvPr>
              <p:custDataLst>
                <p:tags r:id="rId42"/>
              </p:custDataLst>
            </p:nvPr>
          </p:nvSpPr>
          <p:spPr bwMode="gray">
            <a:xfrm>
              <a:off x="5313363" y="1622425"/>
              <a:ext cx="136525" cy="273050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2147483647 h 43200"/>
                <a:gd name="T4" fmla="*/ 0 w 216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99742" name="Группа 145"/>
          <p:cNvGrpSpPr>
            <a:grpSpLocks/>
          </p:cNvGrpSpPr>
          <p:nvPr/>
        </p:nvGrpSpPr>
        <p:grpSpPr bwMode="auto">
          <a:xfrm>
            <a:off x="2035175" y="6067425"/>
            <a:ext cx="177800" cy="200025"/>
            <a:chOff x="5176838" y="1622425"/>
            <a:chExt cx="273050" cy="273050"/>
          </a:xfrm>
        </p:grpSpPr>
        <p:sp>
          <p:nvSpPr>
            <p:cNvPr id="499782" name="Oval 8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5176838" y="1622425"/>
              <a:ext cx="273050" cy="273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83" name="Arc 85"/>
            <p:cNvSpPr>
              <a:spLocks/>
            </p:cNvSpPr>
            <p:nvPr>
              <p:custDataLst>
                <p:tags r:id="rId40"/>
              </p:custDataLst>
            </p:nvPr>
          </p:nvSpPr>
          <p:spPr bwMode="gray">
            <a:xfrm>
              <a:off x="5313363" y="1622425"/>
              <a:ext cx="136525" cy="273050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2147483647 h 43200"/>
                <a:gd name="T4" fmla="*/ 0 w 216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99743" name="Группа 150"/>
          <p:cNvGrpSpPr>
            <a:grpSpLocks/>
          </p:cNvGrpSpPr>
          <p:nvPr/>
        </p:nvGrpSpPr>
        <p:grpSpPr bwMode="auto">
          <a:xfrm>
            <a:off x="4194175" y="5578475"/>
            <a:ext cx="177800" cy="200025"/>
            <a:chOff x="3771900" y="6229350"/>
            <a:chExt cx="273050" cy="273050"/>
          </a:xfrm>
        </p:grpSpPr>
        <p:sp>
          <p:nvSpPr>
            <p:cNvPr id="499780" name="Oval 133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771900" y="6229350"/>
              <a:ext cx="273050" cy="27305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81" name="Arc 134"/>
            <p:cNvSpPr>
              <a:spLocks/>
            </p:cNvSpPr>
            <p:nvPr>
              <p:custDataLst>
                <p:tags r:id="rId38"/>
              </p:custDataLst>
            </p:nvPr>
          </p:nvSpPr>
          <p:spPr bwMode="gray">
            <a:xfrm>
              <a:off x="3771900" y="6229350"/>
              <a:ext cx="273050" cy="273050"/>
            </a:xfrm>
            <a:custGeom>
              <a:avLst/>
              <a:gdLst>
                <a:gd name="T0" fmla="*/ 2147483647 w 43200"/>
                <a:gd name="T1" fmla="*/ 0 h 43200"/>
                <a:gd name="T2" fmla="*/ 0 w 43200"/>
                <a:gd name="T3" fmla="*/ 2147483647 h 43200"/>
                <a:gd name="T4" fmla="*/ 2147483647 w 432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99744" name="Группа 118"/>
          <p:cNvGrpSpPr>
            <a:grpSpLocks/>
          </p:cNvGrpSpPr>
          <p:nvPr/>
        </p:nvGrpSpPr>
        <p:grpSpPr bwMode="auto">
          <a:xfrm>
            <a:off x="4194175" y="4533900"/>
            <a:ext cx="177800" cy="200025"/>
            <a:chOff x="5176838" y="1622425"/>
            <a:chExt cx="273050" cy="273050"/>
          </a:xfrm>
        </p:grpSpPr>
        <p:sp>
          <p:nvSpPr>
            <p:cNvPr id="499778" name="Oval 84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5176838" y="1622425"/>
              <a:ext cx="273050" cy="273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79" name="Arc 85"/>
            <p:cNvSpPr>
              <a:spLocks/>
            </p:cNvSpPr>
            <p:nvPr>
              <p:custDataLst>
                <p:tags r:id="rId36"/>
              </p:custDataLst>
            </p:nvPr>
          </p:nvSpPr>
          <p:spPr bwMode="gray">
            <a:xfrm>
              <a:off x="5313363" y="1622425"/>
              <a:ext cx="136525" cy="273050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2147483647 h 43200"/>
                <a:gd name="T4" fmla="*/ 0 w 216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99745" name="Группа 118"/>
          <p:cNvGrpSpPr>
            <a:grpSpLocks/>
          </p:cNvGrpSpPr>
          <p:nvPr/>
        </p:nvGrpSpPr>
        <p:grpSpPr bwMode="auto">
          <a:xfrm>
            <a:off x="2054225" y="4533900"/>
            <a:ext cx="177800" cy="200025"/>
            <a:chOff x="5176838" y="1622425"/>
            <a:chExt cx="273050" cy="273050"/>
          </a:xfrm>
        </p:grpSpPr>
        <p:sp>
          <p:nvSpPr>
            <p:cNvPr id="499776" name="Oval 8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5176838" y="1622425"/>
              <a:ext cx="273050" cy="273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77" name="Arc 85"/>
            <p:cNvSpPr>
              <a:spLocks/>
            </p:cNvSpPr>
            <p:nvPr>
              <p:custDataLst>
                <p:tags r:id="rId34"/>
              </p:custDataLst>
            </p:nvPr>
          </p:nvSpPr>
          <p:spPr bwMode="gray">
            <a:xfrm>
              <a:off x="5313363" y="1622425"/>
              <a:ext cx="136525" cy="273050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2147483647 h 43200"/>
                <a:gd name="T4" fmla="*/ 0 w 216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9746" name="Oval 13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157538" y="4533900"/>
            <a:ext cx="179387" cy="200025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47" name="Oval 131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141913" y="4533900"/>
            <a:ext cx="179387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48" name="Oval 13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43500" y="5045075"/>
            <a:ext cx="179388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49" name="Oval 13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194175" y="5045075"/>
            <a:ext cx="179388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50" name="Oval 13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157538" y="5045075"/>
            <a:ext cx="179387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51" name="Oval 13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035175" y="5045075"/>
            <a:ext cx="179388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52" name="Oval 13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159125" y="6067425"/>
            <a:ext cx="179388" cy="200025"/>
          </a:xfrm>
          <a:prstGeom prst="ellipse">
            <a:avLst/>
          </a:prstGeom>
          <a:solidFill>
            <a:srgbClr val="92D050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53" name="Text Box 121"/>
          <p:cNvSpPr txBox="1">
            <a:spLocks noChangeArrowheads="1"/>
          </p:cNvSpPr>
          <p:nvPr/>
        </p:nvSpPr>
        <p:spPr bwMode="auto">
          <a:xfrm>
            <a:off x="158750" y="3933825"/>
            <a:ext cx="18446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 u="sng"/>
              <a:t>Медные межсоединения</a:t>
            </a:r>
          </a:p>
        </p:txBody>
      </p:sp>
      <p:sp>
        <p:nvSpPr>
          <p:cNvPr id="499754" name="Text Box 122"/>
          <p:cNvSpPr txBox="1">
            <a:spLocks noChangeArrowheads="1"/>
          </p:cNvSpPr>
          <p:nvPr/>
        </p:nvSpPr>
        <p:spPr bwMode="auto">
          <a:xfrm>
            <a:off x="158750" y="5459413"/>
            <a:ext cx="18446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 u="sng"/>
              <a:t>Параллельные оптические решения</a:t>
            </a:r>
          </a:p>
        </p:txBody>
      </p:sp>
      <p:sp>
        <p:nvSpPr>
          <p:cNvPr id="499755" name="Text Box 123"/>
          <p:cNvSpPr txBox="1">
            <a:spLocks noChangeArrowheads="1"/>
          </p:cNvSpPr>
          <p:nvPr/>
        </p:nvSpPr>
        <p:spPr bwMode="auto">
          <a:xfrm>
            <a:off x="158750" y="5948363"/>
            <a:ext cx="18446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 u="sng"/>
              <a:t>Беспроводные технологии</a:t>
            </a:r>
          </a:p>
        </p:txBody>
      </p:sp>
      <p:sp>
        <p:nvSpPr>
          <p:cNvPr id="499756" name="Text Box 124"/>
          <p:cNvSpPr txBox="1">
            <a:spLocks noChangeArrowheads="1"/>
          </p:cNvSpPr>
          <p:nvPr/>
        </p:nvSpPr>
        <p:spPr bwMode="auto">
          <a:xfrm>
            <a:off x="5878513" y="3933825"/>
            <a:ext cx="1570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/>
              <a:t>Параллельные медные провода</a:t>
            </a:r>
          </a:p>
        </p:txBody>
      </p:sp>
      <p:sp>
        <p:nvSpPr>
          <p:cNvPr id="499757" name="Text Box 125"/>
          <p:cNvSpPr txBox="1">
            <a:spLocks noChangeArrowheads="1"/>
          </p:cNvSpPr>
          <p:nvPr/>
        </p:nvSpPr>
        <p:spPr bwMode="auto">
          <a:xfrm>
            <a:off x="5878513" y="4333875"/>
            <a:ext cx="1574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/>
              <a:t>14Гб</a:t>
            </a:r>
            <a:r>
              <a:rPr lang="en-US" sz="1000"/>
              <a:t>/</a:t>
            </a:r>
            <a:r>
              <a:rPr lang="ru-RU" sz="1000"/>
              <a:t>сек у </a:t>
            </a:r>
            <a:r>
              <a:rPr lang="en-US" sz="1000"/>
              <a:t>Finisar</a:t>
            </a:r>
            <a:r>
              <a:rPr lang="ru-RU" sz="1000"/>
              <a:t> </a:t>
            </a:r>
          </a:p>
          <a:p>
            <a:r>
              <a:rPr lang="ru-RU" sz="1000"/>
              <a:t>(большие требования по качеству эпитаксии)</a:t>
            </a:r>
          </a:p>
        </p:txBody>
      </p:sp>
      <p:sp>
        <p:nvSpPr>
          <p:cNvPr id="499758" name="Text Box 126"/>
          <p:cNvSpPr txBox="1">
            <a:spLocks noChangeArrowheads="1"/>
          </p:cNvSpPr>
          <p:nvPr/>
        </p:nvSpPr>
        <p:spPr bwMode="auto">
          <a:xfrm>
            <a:off x="5878513" y="4846638"/>
            <a:ext cx="18732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/>
              <a:t>40 Гб</a:t>
            </a:r>
            <a:r>
              <a:rPr lang="en-US" sz="1000"/>
              <a:t>/</a:t>
            </a:r>
            <a:r>
              <a:rPr lang="ru-RU" sz="1000"/>
              <a:t>сек у </a:t>
            </a:r>
            <a:r>
              <a:rPr lang="en-US" sz="1000"/>
              <a:t>VIS </a:t>
            </a:r>
            <a:r>
              <a:rPr lang="ru-RU" sz="1000"/>
              <a:t>по мультимодовому волокну </a:t>
            </a:r>
          </a:p>
          <a:p>
            <a:r>
              <a:rPr lang="ru-RU" sz="1000"/>
              <a:t>(январь 2009г.)</a:t>
            </a:r>
          </a:p>
        </p:txBody>
      </p:sp>
      <p:sp>
        <p:nvSpPr>
          <p:cNvPr id="499759" name="Line 127"/>
          <p:cNvSpPr>
            <a:spLocks noChangeShapeType="1"/>
          </p:cNvSpPr>
          <p:nvPr/>
        </p:nvSpPr>
        <p:spPr bwMode="auto">
          <a:xfrm>
            <a:off x="249238" y="5445125"/>
            <a:ext cx="81454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9760" name="Line 128"/>
          <p:cNvSpPr>
            <a:spLocks noChangeShapeType="1"/>
          </p:cNvSpPr>
          <p:nvPr/>
        </p:nvSpPr>
        <p:spPr bwMode="auto">
          <a:xfrm>
            <a:off x="292100" y="4378325"/>
            <a:ext cx="80581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9761" name="Text Box 129"/>
          <p:cNvSpPr txBox="1">
            <a:spLocks noChangeArrowheads="1"/>
          </p:cNvSpPr>
          <p:nvPr/>
        </p:nvSpPr>
        <p:spPr bwMode="auto">
          <a:xfrm>
            <a:off x="5878513" y="5445125"/>
            <a:ext cx="1873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/>
              <a:t>4*10 Гб</a:t>
            </a:r>
            <a:r>
              <a:rPr lang="en-US" sz="1000"/>
              <a:t>/</a:t>
            </a:r>
            <a:r>
              <a:rPr lang="ru-RU" sz="1000"/>
              <a:t>сек  Технология </a:t>
            </a:r>
            <a:r>
              <a:rPr lang="en-US" sz="1000"/>
              <a:t>Blazar </a:t>
            </a:r>
            <a:r>
              <a:rPr lang="ru-RU" sz="1000"/>
              <a:t> от </a:t>
            </a:r>
            <a:r>
              <a:rPr lang="en-US" sz="1000"/>
              <a:t>Luxtera</a:t>
            </a:r>
            <a:endParaRPr lang="ru-RU" sz="1000"/>
          </a:p>
        </p:txBody>
      </p:sp>
      <p:sp>
        <p:nvSpPr>
          <p:cNvPr id="499762" name="Text Box 130"/>
          <p:cNvSpPr txBox="1">
            <a:spLocks noChangeArrowheads="1"/>
          </p:cNvSpPr>
          <p:nvPr/>
        </p:nvSpPr>
        <p:spPr bwMode="auto">
          <a:xfrm>
            <a:off x="5873750" y="5981700"/>
            <a:ext cx="157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20</a:t>
            </a:r>
            <a:r>
              <a:rPr lang="ru-RU" sz="1000"/>
              <a:t> Гб</a:t>
            </a:r>
            <a:r>
              <a:rPr lang="en-US" sz="1000"/>
              <a:t>/</a:t>
            </a:r>
            <a:r>
              <a:rPr lang="ru-RU" sz="1000"/>
              <a:t>сек </a:t>
            </a:r>
            <a:endParaRPr lang="en-US" sz="1000"/>
          </a:p>
          <a:p>
            <a:r>
              <a:rPr lang="en-US" sz="1000"/>
              <a:t>Wi-Fi</a:t>
            </a:r>
            <a:endParaRPr lang="ru-RU" sz="1000"/>
          </a:p>
        </p:txBody>
      </p:sp>
      <p:sp>
        <p:nvSpPr>
          <p:cNvPr id="499763" name="Text Box 13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155825" y="6516688"/>
            <a:ext cx="904875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00"/>
              <a:t>Отлично</a:t>
            </a:r>
          </a:p>
        </p:txBody>
      </p:sp>
      <p:sp>
        <p:nvSpPr>
          <p:cNvPr id="499764" name="Text Box 135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460750" y="6516688"/>
            <a:ext cx="8001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00"/>
              <a:t>Хорошо</a:t>
            </a:r>
          </a:p>
        </p:txBody>
      </p:sp>
      <p:sp>
        <p:nvSpPr>
          <p:cNvPr id="499765" name="Text Box 13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572000" y="6516688"/>
            <a:ext cx="16891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00"/>
              <a:t>Удовлетворительно</a:t>
            </a:r>
          </a:p>
        </p:txBody>
      </p:sp>
      <p:sp>
        <p:nvSpPr>
          <p:cNvPr id="499766" name="Text Box 139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272213" y="6516688"/>
            <a:ext cx="18113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00"/>
              <a:t>Неудовлетворительно</a:t>
            </a:r>
          </a:p>
        </p:txBody>
      </p:sp>
      <p:sp>
        <p:nvSpPr>
          <p:cNvPr id="499767" name="Oval 13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905000" y="6538913"/>
            <a:ext cx="179388" cy="200025"/>
          </a:xfrm>
          <a:prstGeom prst="ellipse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99768" name="Группа 150"/>
          <p:cNvGrpSpPr>
            <a:grpSpLocks/>
          </p:cNvGrpSpPr>
          <p:nvPr/>
        </p:nvGrpSpPr>
        <p:grpSpPr bwMode="auto">
          <a:xfrm>
            <a:off x="3194050" y="6538913"/>
            <a:ext cx="177800" cy="200025"/>
            <a:chOff x="3771900" y="6229350"/>
            <a:chExt cx="273050" cy="273050"/>
          </a:xfrm>
        </p:grpSpPr>
        <p:sp>
          <p:nvSpPr>
            <p:cNvPr id="499774" name="Oval 133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771900" y="6229350"/>
              <a:ext cx="273050" cy="27305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75" name="Arc 134"/>
            <p:cNvSpPr>
              <a:spLocks/>
            </p:cNvSpPr>
            <p:nvPr>
              <p:custDataLst>
                <p:tags r:id="rId32"/>
              </p:custDataLst>
            </p:nvPr>
          </p:nvSpPr>
          <p:spPr bwMode="gray">
            <a:xfrm>
              <a:off x="3771900" y="6229350"/>
              <a:ext cx="273050" cy="273050"/>
            </a:xfrm>
            <a:custGeom>
              <a:avLst/>
              <a:gdLst>
                <a:gd name="T0" fmla="*/ 2147483647 w 43200"/>
                <a:gd name="T1" fmla="*/ 0 h 43200"/>
                <a:gd name="T2" fmla="*/ 0 w 43200"/>
                <a:gd name="T3" fmla="*/ 2147483647 h 43200"/>
                <a:gd name="T4" fmla="*/ 2147483647 w 432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99769" name="Группа 115"/>
          <p:cNvGrpSpPr>
            <a:grpSpLocks/>
          </p:cNvGrpSpPr>
          <p:nvPr/>
        </p:nvGrpSpPr>
        <p:grpSpPr bwMode="auto">
          <a:xfrm>
            <a:off x="4305300" y="6538913"/>
            <a:ext cx="177800" cy="200025"/>
            <a:chOff x="5176838" y="1622425"/>
            <a:chExt cx="273050" cy="273050"/>
          </a:xfrm>
        </p:grpSpPr>
        <p:sp>
          <p:nvSpPr>
            <p:cNvPr id="499772" name="Oval 84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5176838" y="1622425"/>
              <a:ext cx="273050" cy="273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9773" name="Arc 85"/>
            <p:cNvSpPr>
              <a:spLocks/>
            </p:cNvSpPr>
            <p:nvPr>
              <p:custDataLst>
                <p:tags r:id="rId30"/>
              </p:custDataLst>
            </p:nvPr>
          </p:nvSpPr>
          <p:spPr bwMode="gray">
            <a:xfrm>
              <a:off x="5313363" y="1622425"/>
              <a:ext cx="136525" cy="273050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2147483647 h 43200"/>
                <a:gd name="T4" fmla="*/ 0 w 21600"/>
                <a:gd name="T5" fmla="*/ 2147483647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9770" name="Oval 1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083300" y="6538913"/>
            <a:ext cx="179388" cy="200025"/>
          </a:xfrm>
          <a:prstGeom prst="ellipse">
            <a:avLst/>
          </a:prstGeom>
          <a:solidFill>
            <a:srgbClr val="92D050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9771" name="Text Box 274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394200" y="1106488"/>
            <a:ext cx="4102100" cy="2278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В связи с развитием новых сегментов рынка происходит взрывообразный рост объема трафика, передаваемого по сетям и рост требований к скоростям передачи данных</a:t>
            </a:r>
            <a:endParaRPr lang="en-US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Медные межсоединения уже не отвечают требованиям индустрии передачи данных и с ростом скоростей будут замещаться в сетях </a:t>
            </a:r>
            <a:r>
              <a:rPr lang="en-US" sz="1000"/>
              <a:t>LAN/SAN </a:t>
            </a:r>
            <a:r>
              <a:rPr lang="ru-RU" sz="1000"/>
              <a:t>оптическими оптоволокном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Самым дешевым и технологичным решением для оптики в сегменте </a:t>
            </a:r>
            <a:r>
              <a:rPr lang="en-US" sz="1000"/>
              <a:t>LAN/SAN </a:t>
            </a:r>
            <a:r>
              <a:rPr lang="ru-RU" sz="1000"/>
              <a:t>являются вертикально-интегрированные лазеры (ВИЛ или </a:t>
            </a:r>
            <a:r>
              <a:rPr lang="en-US" sz="1000"/>
              <a:t>VCSEL)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Но в настоящее время на рынке отсутствуют ВИЛ</a:t>
            </a:r>
            <a:r>
              <a:rPr lang="en-US" sz="1000"/>
              <a:t>’</a:t>
            </a:r>
            <a:r>
              <a:rPr lang="ru-RU" sz="1000"/>
              <a:t>ы для скоростей свыше 10Гб</a:t>
            </a:r>
            <a:r>
              <a:rPr lang="en-US" sz="1000"/>
              <a:t>/</a:t>
            </a:r>
            <a:r>
              <a:rPr lang="ru-RU" sz="1000"/>
              <a:t>сек., которые будут востребованы рынком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Продукт Проекта призван решить эту проблему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603" name="Picture 28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25"/>
          <a:srcRect/>
          <a:stretch>
            <a:fillRect/>
          </a:stretch>
        </p:blipFill>
        <p:spPr bwMode="auto">
          <a:xfrm>
            <a:off x="4032250" y="806450"/>
            <a:ext cx="450056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1604" name="Picture 26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6"/>
          <a:srcRect/>
          <a:stretch>
            <a:fillRect/>
          </a:stretch>
        </p:blipFill>
        <p:spPr bwMode="auto">
          <a:xfrm>
            <a:off x="-49213" y="3478213"/>
            <a:ext cx="5116513" cy="318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1605" name="Picture 27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27"/>
          <a:srcRect/>
          <a:stretch>
            <a:fillRect/>
          </a:stretch>
        </p:blipFill>
        <p:spPr bwMode="auto">
          <a:xfrm>
            <a:off x="4046538" y="3838575"/>
            <a:ext cx="4395787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1606" name="Rectangle 1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1438" y="-3048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600" b="1"/>
              <a:t>ТРАДИЦИОННЫЕ И ПЕРСПЕКТИВНЫЕ РЫНКИ ДЛЯ КОМПОНЕНТОВ НА ОСНОВЕ </a:t>
            </a:r>
            <a:r>
              <a:rPr lang="en-US" sz="1600" b="1"/>
              <a:t>VCSEL</a:t>
            </a:r>
            <a:r>
              <a:rPr lang="ru-RU" sz="1600" b="1"/>
              <a:t> </a:t>
            </a:r>
            <a:endParaRPr lang="en-US" sz="1600" b="1"/>
          </a:p>
        </p:txBody>
      </p:sp>
      <p:sp>
        <p:nvSpPr>
          <p:cNvPr id="281607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1438" y="628650"/>
            <a:ext cx="4005262" cy="2308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1200"/>
              <a:t>Текущий объем рынка</a:t>
            </a:r>
            <a:r>
              <a:rPr lang="en-US" sz="1200"/>
              <a:t> </a:t>
            </a:r>
            <a:r>
              <a:rPr lang="ru-RU" sz="1200"/>
              <a:t>оптических компонентов на основе </a:t>
            </a:r>
            <a:r>
              <a:rPr lang="en-US" sz="1200"/>
              <a:t>VCSEL</a:t>
            </a:r>
            <a:r>
              <a:rPr lang="ru-RU" sz="1200"/>
              <a:t> превышает </a:t>
            </a:r>
            <a:r>
              <a:rPr lang="en-US" sz="1200"/>
              <a:t>$</a:t>
            </a:r>
            <a:r>
              <a:rPr lang="ru-RU" sz="1200"/>
              <a:t>300</a:t>
            </a:r>
            <a:r>
              <a:rPr lang="en-US" sz="1200"/>
              <a:t> </a:t>
            </a:r>
            <a:r>
              <a:rPr lang="ru-RU" sz="1200"/>
              <a:t>млн.</a:t>
            </a:r>
            <a:endParaRPr lang="en-US" sz="1200"/>
          </a:p>
          <a:p>
            <a:pPr marL="292100" indent="-292100">
              <a:lnSpc>
                <a:spcPct val="11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1200"/>
              <a:t>Общий объем рынка компонентов, основанных на </a:t>
            </a:r>
            <a:r>
              <a:rPr lang="en-US" sz="1200"/>
              <a:t>VCSEL, </a:t>
            </a:r>
            <a:r>
              <a:rPr lang="ru-RU" sz="1200"/>
              <a:t>достигнет в 2014 году </a:t>
            </a:r>
            <a:r>
              <a:rPr lang="en-US" sz="1200"/>
              <a:t>$</a:t>
            </a:r>
            <a:r>
              <a:rPr lang="ru-RU" sz="1200"/>
              <a:t>1,4 млрд.</a:t>
            </a:r>
            <a:endParaRPr lang="en-US" sz="1200"/>
          </a:p>
          <a:p>
            <a:pPr marL="292100" indent="-292100">
              <a:lnSpc>
                <a:spcPct val="11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1200"/>
              <a:t>При этом рынок компонентов для новых применений превысит </a:t>
            </a:r>
            <a:r>
              <a:rPr lang="en-US" sz="1200"/>
              <a:t>$</a:t>
            </a:r>
            <a:r>
              <a:rPr lang="ru-RU" sz="1200"/>
              <a:t>1</a:t>
            </a:r>
            <a:r>
              <a:rPr lang="en-US" sz="1200"/>
              <a:t>,</a:t>
            </a:r>
            <a:r>
              <a:rPr lang="ru-RU" sz="1200"/>
              <a:t>0 млрд.</a:t>
            </a:r>
            <a:endParaRPr lang="en-US" sz="1200"/>
          </a:p>
          <a:p>
            <a:pPr marL="292100" indent="-292100">
              <a:lnSpc>
                <a:spcPct val="11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1200"/>
              <a:t>Среднегодовые темпы роста (</a:t>
            </a:r>
            <a:r>
              <a:rPr lang="en-US" sz="1200"/>
              <a:t>CAGR)</a:t>
            </a:r>
            <a:r>
              <a:rPr lang="ru-RU" sz="1200"/>
              <a:t> целевого рынка для компании в 200</a:t>
            </a:r>
            <a:r>
              <a:rPr lang="en-US" sz="1200"/>
              <a:t>8</a:t>
            </a:r>
            <a:r>
              <a:rPr lang="ru-RU" sz="1200"/>
              <a:t>-2017гг. составят </a:t>
            </a:r>
            <a:r>
              <a:rPr lang="en-US" sz="1200"/>
              <a:t>35</a:t>
            </a:r>
            <a:r>
              <a:rPr lang="ru-RU" sz="1200"/>
              <a:t>%</a:t>
            </a:r>
          </a:p>
          <a:p>
            <a:pPr marL="292100" indent="-292100">
              <a:lnSpc>
                <a:spcPct val="11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ru-RU" sz="1200"/>
              <a:t>Наиболее активно будет расти спрос на </a:t>
            </a:r>
            <a:r>
              <a:rPr lang="en-US" sz="1200"/>
              <a:t>VCSEL</a:t>
            </a:r>
            <a:r>
              <a:rPr lang="ru-RU" sz="1200"/>
              <a:t>-компоненты в сегментах </a:t>
            </a:r>
            <a:r>
              <a:rPr lang="en-US" sz="1200"/>
              <a:t>HDTV </a:t>
            </a:r>
            <a:r>
              <a:rPr lang="ru-RU" sz="1200"/>
              <a:t>и </a:t>
            </a:r>
            <a:r>
              <a:rPr lang="en-US" sz="1200"/>
              <a:t>USB 4.0</a:t>
            </a:r>
          </a:p>
        </p:txBody>
      </p:sp>
      <p:sp>
        <p:nvSpPr>
          <p:cNvPr id="281608" name="Text Box 2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3700" y="6578600"/>
            <a:ext cx="43053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"/>
              <a:t>Источник - </a:t>
            </a:r>
            <a:r>
              <a:rPr lang="en-US" sz="800"/>
              <a:t>Lightcounting Inc., CIR, IBM, Intel, </a:t>
            </a:r>
            <a:r>
              <a:rPr lang="ru-RU" sz="800"/>
              <a:t>оценка РОСНАНО,</a:t>
            </a:r>
            <a:r>
              <a:rPr lang="en-US" sz="800"/>
              <a:t> </a:t>
            </a:r>
            <a:r>
              <a:rPr lang="ru-RU" sz="800"/>
              <a:t>данные Компании</a:t>
            </a:r>
          </a:p>
        </p:txBody>
      </p:sp>
      <p:sp>
        <p:nvSpPr>
          <p:cNvPr id="281609" name="Text Box 1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76250" y="36560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000" b="1"/>
              <a:t>Традиционные рынки компонентов на основе </a:t>
            </a:r>
            <a:r>
              <a:rPr lang="en-US" sz="1000" b="1"/>
              <a:t>VCSEL</a:t>
            </a:r>
            <a:r>
              <a:rPr lang="ru-RU" sz="1000" b="1"/>
              <a:t> в мире в 200</a:t>
            </a:r>
            <a:r>
              <a:rPr lang="en-US" sz="1000" b="1"/>
              <a:t>8</a:t>
            </a:r>
            <a:r>
              <a:rPr lang="ru-RU" sz="1000" b="1"/>
              <a:t>-2017гг., </a:t>
            </a:r>
            <a:r>
              <a:rPr lang="en-US" sz="1000" b="1"/>
              <a:t>$</a:t>
            </a:r>
            <a:r>
              <a:rPr lang="ru-RU" sz="1000" b="1"/>
              <a:t>млн.</a:t>
            </a:r>
          </a:p>
        </p:txBody>
      </p:sp>
      <p:sp>
        <p:nvSpPr>
          <p:cNvPr id="281610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751388" y="36560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000" b="1"/>
              <a:t>Новые рынки компонентов на основе </a:t>
            </a:r>
            <a:r>
              <a:rPr lang="en-US" sz="1000" b="1"/>
              <a:t>VCSEL</a:t>
            </a:r>
            <a:r>
              <a:rPr lang="ru-RU" sz="1000" b="1"/>
              <a:t> в мире в 200</a:t>
            </a:r>
            <a:r>
              <a:rPr lang="en-US" sz="1000" b="1"/>
              <a:t>8</a:t>
            </a:r>
            <a:r>
              <a:rPr lang="ru-RU" sz="1000" b="1"/>
              <a:t>-2017гг., </a:t>
            </a:r>
            <a:r>
              <a:rPr lang="en-US" sz="1000" b="1"/>
              <a:t>$</a:t>
            </a:r>
            <a:r>
              <a:rPr lang="ru-RU" sz="1000" b="1"/>
              <a:t>млн.</a:t>
            </a:r>
          </a:p>
        </p:txBody>
      </p:sp>
      <p:sp>
        <p:nvSpPr>
          <p:cNvPr id="281611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572000" y="695325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000" b="1"/>
              <a:t>Суммарный рынок компонентов на основе </a:t>
            </a:r>
            <a:r>
              <a:rPr lang="en-US" sz="1000" b="1"/>
              <a:t>VCSEL</a:t>
            </a:r>
            <a:r>
              <a:rPr lang="ru-RU" sz="1000" b="1"/>
              <a:t> в мире в 200</a:t>
            </a:r>
            <a:r>
              <a:rPr lang="en-US" sz="1000" b="1"/>
              <a:t>8</a:t>
            </a:r>
            <a:r>
              <a:rPr lang="ru-RU" sz="1000" b="1"/>
              <a:t>-2017гг., </a:t>
            </a:r>
            <a:r>
              <a:rPr lang="en-US" sz="1000" b="1"/>
              <a:t>$</a:t>
            </a:r>
            <a:r>
              <a:rPr lang="ru-RU" sz="1000" b="1"/>
              <a:t>млн.</a:t>
            </a:r>
          </a:p>
        </p:txBody>
      </p:sp>
      <p:sp>
        <p:nvSpPr>
          <p:cNvPr id="281612" name="Line 2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4976813" y="815975"/>
            <a:ext cx="3195637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1613" name="Oval 2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56313" y="1339850"/>
            <a:ext cx="855662" cy="4048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1614" name="Text Box 2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057900" y="1435100"/>
            <a:ext cx="9064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/>
              <a:t>CAGR 3</a:t>
            </a:r>
            <a:r>
              <a:rPr lang="ru-RU" sz="1100"/>
              <a:t>5%</a:t>
            </a:r>
          </a:p>
        </p:txBody>
      </p:sp>
      <p:sp>
        <p:nvSpPr>
          <p:cNvPr id="281615" name="Line 2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4976813" y="3927475"/>
            <a:ext cx="3105150" cy="148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1616" name="Oval 2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192838" y="4422775"/>
            <a:ext cx="855662" cy="4048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1617" name="Text Box 30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192838" y="4478338"/>
            <a:ext cx="9064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/>
              <a:t>CAGR 40</a:t>
            </a:r>
            <a:r>
              <a:rPr lang="ru-RU" sz="1100"/>
              <a:t>%</a:t>
            </a:r>
          </a:p>
        </p:txBody>
      </p:sp>
      <p:sp>
        <p:nvSpPr>
          <p:cNvPr id="26" name="Нижний колонтитул 1"/>
          <p:cNvSpPr>
            <a:spLocks noGrp="1"/>
          </p:cNvSpPr>
          <p:nvPr>
            <p:ph type="ftr" sz="quarter" idx="10"/>
            <p:custDataLst>
              <p:tags r:id="rId17"/>
            </p:custDataLst>
          </p:nvPr>
        </p:nvSpPr>
        <p:spPr>
          <a:xfrm>
            <a:off x="7632700" y="6430963"/>
            <a:ext cx="908050" cy="287337"/>
          </a:xfrm>
        </p:spPr>
        <p:txBody>
          <a:bodyPr/>
          <a:lstStyle/>
          <a:p>
            <a:pPr>
              <a:defRPr/>
            </a:pPr>
            <a:fld id="{645C925A-8DBD-422A-A3F3-C5AE22590ABB}" type="slidenum">
              <a:rPr lang="sv-SE"/>
              <a:pPr>
                <a:defRPr/>
              </a:pPr>
              <a:t>4</a:t>
            </a:fld>
            <a:endParaRPr lang="sv-SE" dirty="0"/>
          </a:p>
          <a:p>
            <a:pPr>
              <a:defRPr/>
            </a:pPr>
            <a:endParaRPr lang="sv-SE" dirty="0"/>
          </a:p>
        </p:txBody>
      </p:sp>
      <p:sp>
        <p:nvSpPr>
          <p:cNvPr id="281619" name="Line 2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881063" y="3794125"/>
            <a:ext cx="2835275" cy="944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1620" name="Oval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12913" y="4064000"/>
            <a:ext cx="900112" cy="4048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1621" name="Text Box 24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668463" y="4117975"/>
            <a:ext cx="1081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/>
              <a:t>CAGR </a:t>
            </a:r>
            <a:r>
              <a:rPr lang="ru-RU" sz="1100"/>
              <a:t>14%</a:t>
            </a:r>
          </a:p>
        </p:txBody>
      </p:sp>
      <p:graphicFrame>
        <p:nvGraphicFramePr>
          <p:cNvPr id="281602" name="Rectangle 4" hidden="1"/>
          <p:cNvGraphicFramePr>
            <a:graphicFrameLocks/>
          </p:cNvGraphicFramePr>
          <p:nvPr>
            <p:custDataLst>
              <p:tags r:id="rId2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81602" r:id="rId28" imgW="0" imgH="0" progId="">
              <p:embed/>
            </p:oleObj>
          </a:graphicData>
        </a:graphic>
      </p:graphicFrame>
      <p:sp>
        <p:nvSpPr>
          <p:cNvPr id="281622" name="Rectangle 5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4179" name="Picture 49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24"/>
          <a:srcRect/>
          <a:stretch>
            <a:fillRect/>
          </a:stretch>
        </p:blipFill>
        <p:spPr bwMode="auto">
          <a:xfrm>
            <a:off x="-6350" y="920750"/>
            <a:ext cx="4005263" cy="249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80" name="Picture 33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5"/>
          <a:srcRect/>
          <a:stretch>
            <a:fillRect/>
          </a:stretch>
        </p:blipFill>
        <p:spPr bwMode="auto">
          <a:xfrm>
            <a:off x="5594350" y="641350"/>
            <a:ext cx="16192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4181" name="TextBox 2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66738" y="871538"/>
            <a:ext cx="11271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 b="1">
                <a:solidFill>
                  <a:srgbClr val="0070C0"/>
                </a:solidFill>
              </a:rPr>
              <a:t>Трансиверы</a:t>
            </a:r>
          </a:p>
        </p:txBody>
      </p:sp>
      <p:sp>
        <p:nvSpPr>
          <p:cNvPr id="434182" name="Rectangle 1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1438" y="3265488"/>
            <a:ext cx="3959225" cy="430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100"/>
              <a:t>Продукт: компоненты для трансиверов для скоростей выше 10 Гб\с. </a:t>
            </a:r>
          </a:p>
        </p:txBody>
      </p:sp>
      <p:sp>
        <p:nvSpPr>
          <p:cNvPr id="434183" name="TextBox 2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22288" y="3687763"/>
            <a:ext cx="504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70C0"/>
                </a:solidFill>
              </a:rPr>
              <a:t>USB</a:t>
            </a:r>
            <a:endParaRPr lang="ru-RU" sz="1200" b="1">
              <a:solidFill>
                <a:srgbClr val="0070C0"/>
              </a:solidFill>
            </a:endParaRPr>
          </a:p>
        </p:txBody>
      </p:sp>
      <p:sp>
        <p:nvSpPr>
          <p:cNvPr id="434184" name="Rectangle 1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988" y="6140450"/>
            <a:ext cx="4365625" cy="428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100"/>
              <a:t>Продукт</a:t>
            </a:r>
            <a:r>
              <a:rPr lang="en-US" sz="1100"/>
              <a:t>:</a:t>
            </a:r>
            <a:r>
              <a:rPr lang="ru-RU" sz="1100"/>
              <a:t> компоненты для модулей</a:t>
            </a:r>
            <a:r>
              <a:rPr lang="en-US" sz="1100"/>
              <a:t> </a:t>
            </a:r>
            <a:r>
              <a:rPr lang="ru-RU" sz="1100"/>
              <a:t>передачи данных стандарта </a:t>
            </a:r>
            <a:r>
              <a:rPr lang="en-US" sz="1100"/>
              <a:t>USB</a:t>
            </a:r>
            <a:r>
              <a:rPr lang="ru-RU" sz="1100"/>
              <a:t> 3.0</a:t>
            </a:r>
            <a:r>
              <a:rPr lang="en-US" sz="1100"/>
              <a:t>, USB </a:t>
            </a:r>
            <a:r>
              <a:rPr lang="ru-RU" sz="1100"/>
              <a:t>4.0. </a:t>
            </a:r>
            <a:r>
              <a:rPr lang="en-US" sz="1100"/>
              <a:t>                          </a:t>
            </a:r>
            <a:endParaRPr lang="ru-RU" sz="1100"/>
          </a:p>
        </p:txBody>
      </p:sp>
      <p:sp>
        <p:nvSpPr>
          <p:cNvPr id="434185" name="TextBox 2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891088" y="927100"/>
            <a:ext cx="506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 b="1">
                <a:solidFill>
                  <a:srgbClr val="0070C0"/>
                </a:solidFill>
              </a:rPr>
              <a:t>АОК</a:t>
            </a:r>
          </a:p>
        </p:txBody>
      </p:sp>
      <p:sp>
        <p:nvSpPr>
          <p:cNvPr id="434186" name="Rectangle 18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437063" y="3265488"/>
            <a:ext cx="4046537" cy="430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100"/>
              <a:t>Продукт: компоненты для активных оптических кабелей. </a:t>
            </a:r>
          </a:p>
        </p:txBody>
      </p:sp>
      <p:pic>
        <p:nvPicPr>
          <p:cNvPr id="434187" name="Picture 44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26"/>
          <a:srcRect/>
          <a:stretch>
            <a:fillRect/>
          </a:stretch>
        </p:blipFill>
        <p:spPr bwMode="auto">
          <a:xfrm>
            <a:off x="4316413" y="3832225"/>
            <a:ext cx="3900487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88" name="Picture 37" descr="See full size image">
            <a:hlinkClick r:id="rId27"/>
          </p:cNvPr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28"/>
          <a:srcRect/>
          <a:stretch>
            <a:fillRect/>
          </a:stretch>
        </p:blipFill>
        <p:spPr bwMode="auto">
          <a:xfrm>
            <a:off x="5111750" y="3962400"/>
            <a:ext cx="93503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4189" name="TextBox 2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921250" y="3692525"/>
            <a:ext cx="2493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70C0"/>
                </a:solidFill>
              </a:rPr>
              <a:t>Chip-to-chip, Module-to-module</a:t>
            </a:r>
            <a:endParaRPr lang="ru-RU" sz="1200" b="1">
              <a:solidFill>
                <a:srgbClr val="0070C0"/>
              </a:solidFill>
            </a:endParaRPr>
          </a:p>
        </p:txBody>
      </p:sp>
      <p:sp>
        <p:nvSpPr>
          <p:cNvPr id="434190" name="Rectangle 18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391025" y="6140450"/>
            <a:ext cx="4230688" cy="596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100"/>
              <a:t>Продукт</a:t>
            </a:r>
            <a:r>
              <a:rPr lang="en-US" sz="1100"/>
              <a:t>:</a:t>
            </a:r>
            <a:r>
              <a:rPr lang="ru-RU" sz="1100"/>
              <a:t> компоненты для создания межсоединений между модулями в компьютере и в многоядерном процессоре. </a:t>
            </a:r>
          </a:p>
        </p:txBody>
      </p:sp>
      <p:pic>
        <p:nvPicPr>
          <p:cNvPr id="434191" name="Picture 48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29"/>
          <a:srcRect/>
          <a:stretch>
            <a:fillRect/>
          </a:stretch>
        </p:blipFill>
        <p:spPr bwMode="auto">
          <a:xfrm>
            <a:off x="4346575" y="1006475"/>
            <a:ext cx="3894138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92" name="Picture 9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30"/>
          <a:srcRect/>
          <a:stretch>
            <a:fillRect/>
          </a:stretch>
        </p:blipFill>
        <p:spPr bwMode="auto">
          <a:xfrm>
            <a:off x="695325" y="1739900"/>
            <a:ext cx="779463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93" name="Picture 50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31"/>
          <a:srcRect/>
          <a:stretch>
            <a:fillRect/>
          </a:stretch>
        </p:blipFill>
        <p:spPr bwMode="auto">
          <a:xfrm>
            <a:off x="-17463" y="3783013"/>
            <a:ext cx="4003676" cy="249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94" name="Picture 32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32"/>
          <a:srcRect/>
          <a:stretch>
            <a:fillRect/>
          </a:stretch>
        </p:blipFill>
        <p:spPr bwMode="auto">
          <a:xfrm>
            <a:off x="695325" y="3968750"/>
            <a:ext cx="987425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34178" name="Rectangle 4" hidden="1"/>
          <p:cNvGraphicFramePr>
            <a:graphicFrameLocks/>
          </p:cNvGraphicFramePr>
          <p:nvPr>
            <p:custDataLst>
              <p:tags r:id="rId18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434178" r:id="rId33" imgW="0" imgH="0" progId="">
              <p:embed/>
            </p:oleObj>
          </a:graphicData>
        </a:graphic>
      </p:graphicFrame>
      <p:sp>
        <p:nvSpPr>
          <p:cNvPr id="434195" name="Rectangle 5" hidden="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/>
          </a:p>
        </p:txBody>
      </p:sp>
      <p:sp>
        <p:nvSpPr>
          <p:cNvPr id="434196" name="Rectangle 1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1438" y="-3048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600" b="1"/>
              <a:t>ЦЕЛЕВЫЕ ПРОДУКТЫ И РЫНКИ ПО ПРОЕКТУ</a:t>
            </a:r>
            <a:endParaRPr lang="en-US" sz="1600" b="1"/>
          </a:p>
        </p:txBody>
      </p:sp>
      <p:sp>
        <p:nvSpPr>
          <p:cNvPr id="22" name="Нижний колонтитул 1"/>
          <p:cNvSpPr>
            <a:spLocks noGrp="1"/>
          </p:cNvSpPr>
          <p:nvPr>
            <p:ph type="ftr" sz="quarter" idx="10"/>
            <p:custDataLst>
              <p:tags r:id="rId21"/>
            </p:custDataLst>
          </p:nvPr>
        </p:nvSpPr>
        <p:spPr>
          <a:xfrm>
            <a:off x="7632700" y="6430963"/>
            <a:ext cx="908050" cy="287337"/>
          </a:xfrm>
        </p:spPr>
        <p:txBody>
          <a:bodyPr/>
          <a:lstStyle/>
          <a:p>
            <a:pPr>
              <a:defRPr/>
            </a:pPr>
            <a:fld id="{E898FF39-D98E-45B3-9BD4-A194464DDDAA}" type="slidenum">
              <a:rPr lang="sv-SE"/>
              <a:pPr>
                <a:defRPr/>
              </a:pPr>
              <a:t>5</a:t>
            </a:fld>
            <a:endParaRPr lang="sv-SE" dirty="0"/>
          </a:p>
          <a:p>
            <a:pPr>
              <a:defRPr/>
            </a:pP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ижний колонтитул 4"/>
          <p:cNvSpPr txBox="1">
            <a:spLocks noGrp="1"/>
          </p:cNvSpPr>
          <p:nvPr/>
        </p:nvSpPr>
        <p:spPr bwMode="auto">
          <a:xfrm>
            <a:off x="7632700" y="6381750"/>
            <a:ext cx="908050" cy="2873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B33B319B-3939-4119-AC6B-63945CBBEE9C}" type="slidenum">
              <a:rPr lang="sv-SE" sz="1400" b="1">
                <a:latin typeface="+mn-lt"/>
                <a:cs typeface="+mn-cs"/>
              </a:rPr>
              <a:pPr algn="ctr">
                <a:defRPr/>
              </a:pPr>
              <a:t>6</a:t>
            </a:fld>
            <a:endParaRPr lang="sv-SE" sz="1400" b="1">
              <a:latin typeface="+mn-lt"/>
              <a:cs typeface="+mn-cs"/>
            </a:endParaRPr>
          </a:p>
          <a:p>
            <a:pPr algn="ctr">
              <a:defRPr/>
            </a:pPr>
            <a:endParaRPr lang="sv-SE" sz="1400" b="1">
              <a:latin typeface="+mn-lt"/>
              <a:cs typeface="+mn-cs"/>
            </a:endParaRP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71438" y="-234950"/>
            <a:ext cx="8002587" cy="1143000"/>
          </a:xfrm>
        </p:spPr>
        <p:txBody>
          <a:bodyPr/>
          <a:lstStyle/>
          <a:p>
            <a:pPr eaLnBrk="1" hangingPunct="1"/>
            <a:r>
              <a:rPr lang="ru-RU" sz="1600" smtClean="0"/>
              <a:t>КОМАНДА ПРОЕКТА (1)</a:t>
            </a:r>
          </a:p>
        </p:txBody>
      </p:sp>
      <p:graphicFrame>
        <p:nvGraphicFramePr>
          <p:cNvPr id="2050" name="Rectangle 2" hidden="1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050" r:id="rId7" imgW="0" imgH="0" progId="">
              <p:embed/>
            </p:oleObj>
          </a:graphicData>
        </a:graphic>
      </p:graphicFrame>
      <p:sp>
        <p:nvSpPr>
          <p:cNvPr id="2053" name="Rectangle 5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/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2082800" y="658813"/>
            <a:ext cx="5999163" cy="2544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200" b="1"/>
              <a:t>Леденцов Николай Николаевич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Генеральный директор компании </a:t>
            </a:r>
            <a:r>
              <a:rPr lang="de-DE" sz="1200"/>
              <a:t>VI</a:t>
            </a:r>
            <a:r>
              <a:rPr lang="ru-RU" sz="1200"/>
              <a:t>-</a:t>
            </a:r>
            <a:r>
              <a:rPr lang="de-DE" sz="1200"/>
              <a:t>Systems GmbH</a:t>
            </a:r>
            <a:endParaRPr lang="ru-RU" sz="12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Имеет </a:t>
            </a:r>
            <a:r>
              <a:rPr lang="en-US" sz="1200"/>
              <a:t>&gt; 20 </a:t>
            </a:r>
            <a:r>
              <a:rPr lang="ru-RU" sz="1200"/>
              <a:t>лет опыта в области полупроводниковых исследований и промышленности, включая руководящие позиции в компаниях  в области оптоэлектроники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Один из трёх наиболее цитируемых российских ученых 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Второй по цитируемости учёный в мире в области квантовых точек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Награждён многочисленными наградами, автор многочисленных патентов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Ученик лауреата Нобелевской премии Ж.И.Алфёрова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Член Учёного Совета ФТИ им. А.Ф.Иоффе РАН</a:t>
            </a:r>
            <a:endParaRPr lang="en-US" sz="12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200"/>
              <a:t>Член Российской Академии Наук</a:t>
            </a:r>
          </a:p>
        </p:txBody>
      </p:sp>
      <p:pic>
        <p:nvPicPr>
          <p:cNvPr id="2055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0350" y="995363"/>
            <a:ext cx="1377950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Прямоугольник 46"/>
          <p:cNvSpPr>
            <a:spLocks noChangeArrowheads="1"/>
          </p:cNvSpPr>
          <p:nvPr/>
        </p:nvSpPr>
        <p:spPr bwMode="auto">
          <a:xfrm>
            <a:off x="314325" y="3378200"/>
            <a:ext cx="457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/>
              <a:t>Опыт реализации проектов с привлечением инвестиций</a:t>
            </a:r>
          </a:p>
        </p:txBody>
      </p:sp>
      <p:graphicFrame>
        <p:nvGraphicFramePr>
          <p:cNvPr id="2093" name="Group 45"/>
          <p:cNvGraphicFramePr>
            <a:graphicFrameLocks noGrp="1"/>
          </p:cNvGraphicFramePr>
          <p:nvPr/>
        </p:nvGraphicFramePr>
        <p:xfrm>
          <a:off x="349250" y="3830638"/>
          <a:ext cx="7867650" cy="2390775"/>
        </p:xfrm>
        <a:graphic>
          <a:graphicData uri="http://schemas.openxmlformats.org/drawingml/2006/table">
            <a:tbl>
              <a:tblPr/>
              <a:tblGrid>
                <a:gridCol w="1508125"/>
                <a:gridCol w="941388"/>
                <a:gridCol w="1931987"/>
                <a:gridCol w="1743075"/>
                <a:gridCol w="1743075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Название компании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Год основания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Роль в проекте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Привлечено инвестиций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Статус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NL </a:t>
                      </a: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Nanosemiconductor GmbH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Dortmund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(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Innolume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Со-основатель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Управляющий директор (2003-2006), Автор патентов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14,9 млн. евро (в т.ч. 4 млн. евро гранты и субсидии)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Вышел из капитала компании в 2006-2007гг.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PBC Lasers GmbH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Berlin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2008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Со-основатель компании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Автор патентов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Блокирующий акционер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Член правления.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млн. евро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Компания провела первый инвестиционный раунд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VI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Systems GmbH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2006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Основатель компании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Управляющий директор Мажоритарный акционер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млн. евро (в т.ч. 4 млн. евро гранты  и субсидии)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2009 году компания вышла на самоокупаемость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2089" name="Line 6"/>
          <p:cNvSpPr>
            <a:spLocks noChangeShapeType="1"/>
          </p:cNvSpPr>
          <p:nvPr/>
        </p:nvSpPr>
        <p:spPr bwMode="auto">
          <a:xfrm flipV="1">
            <a:off x="403225" y="3654425"/>
            <a:ext cx="4392613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0" name="Line 6"/>
          <p:cNvSpPr>
            <a:spLocks noChangeShapeType="1"/>
          </p:cNvSpPr>
          <p:nvPr/>
        </p:nvSpPr>
        <p:spPr bwMode="auto">
          <a:xfrm flipV="1">
            <a:off x="215900" y="904875"/>
            <a:ext cx="1584325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1" name="Прямоугольник 51"/>
          <p:cNvSpPr>
            <a:spLocks noChangeArrowheads="1"/>
          </p:cNvSpPr>
          <p:nvPr/>
        </p:nvSpPr>
        <p:spPr bwMode="auto">
          <a:xfrm>
            <a:off x="127000" y="638175"/>
            <a:ext cx="1778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/>
              <a:t>Инициатор проекта: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ижний колонтитул 4"/>
          <p:cNvSpPr txBox="1">
            <a:spLocks noGrp="1"/>
          </p:cNvSpPr>
          <p:nvPr/>
        </p:nvSpPr>
        <p:spPr bwMode="auto">
          <a:xfrm>
            <a:off x="7632700" y="6381750"/>
            <a:ext cx="908050" cy="2873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8B45DBC-CABF-4024-B5A7-47D46EB8DEEE}" type="slidenum">
              <a:rPr lang="sv-SE" sz="1400" b="1">
                <a:latin typeface="+mn-lt"/>
                <a:cs typeface="+mn-cs"/>
              </a:rPr>
              <a:pPr algn="ctr">
                <a:defRPr/>
              </a:pPr>
              <a:t>7</a:t>
            </a:fld>
            <a:endParaRPr lang="sv-SE" sz="1400" b="1">
              <a:latin typeface="+mn-lt"/>
              <a:cs typeface="+mn-cs"/>
            </a:endParaRPr>
          </a:p>
          <a:p>
            <a:pPr algn="ctr">
              <a:defRPr/>
            </a:pPr>
            <a:endParaRPr lang="sv-SE" sz="1400" b="1">
              <a:latin typeface="+mn-lt"/>
              <a:cs typeface="+mn-cs"/>
            </a:endParaRPr>
          </a:p>
        </p:txBody>
      </p:sp>
      <p:sp>
        <p:nvSpPr>
          <p:cNvPr id="570374" name="Rectangle 2"/>
          <p:cNvSpPr>
            <a:spLocks noGrp="1" noChangeArrowheads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71438" y="-234950"/>
            <a:ext cx="8002587" cy="1143000"/>
          </a:xfrm>
        </p:spPr>
        <p:txBody>
          <a:bodyPr/>
          <a:lstStyle/>
          <a:p>
            <a:pPr eaLnBrk="1" hangingPunct="1"/>
            <a:r>
              <a:rPr lang="ru-RU" sz="1600" smtClean="0"/>
              <a:t>КОМАНДА ПРОЕКТА (2)</a:t>
            </a:r>
          </a:p>
        </p:txBody>
      </p:sp>
      <p:graphicFrame>
        <p:nvGraphicFramePr>
          <p:cNvPr id="570372" name="Rectangle 2" hidden="1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70372" r:id="rId7" imgW="0" imgH="0" progId="">
              <p:embed/>
            </p:oleObj>
          </a:graphicData>
        </a:graphic>
      </p:graphicFrame>
      <p:sp>
        <p:nvSpPr>
          <p:cNvPr id="570375" name="Rectangle 5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/>
          </a:p>
        </p:txBody>
      </p:sp>
      <p:sp>
        <p:nvSpPr>
          <p:cNvPr id="570376" name="Text Box 10"/>
          <p:cNvSpPr txBox="1">
            <a:spLocks noChangeArrowheads="1"/>
          </p:cNvSpPr>
          <p:nvPr/>
        </p:nvSpPr>
        <p:spPr bwMode="auto">
          <a:xfrm>
            <a:off x="215900" y="1828800"/>
            <a:ext cx="4176713" cy="488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100" b="1"/>
              <a:t>Команда </a:t>
            </a:r>
            <a:r>
              <a:rPr lang="en-US" sz="1100" b="1"/>
              <a:t>VIS Gmbh </a:t>
            </a:r>
            <a:r>
              <a:rPr lang="ru-RU" sz="1100" b="1"/>
              <a:t>(Германия):</a:t>
            </a:r>
          </a:p>
          <a:p>
            <a:pPr algn="just">
              <a:spcBef>
                <a:spcPct val="20000"/>
              </a:spcBef>
            </a:pPr>
            <a:endParaRPr lang="ru-RU" sz="600" b="1"/>
          </a:p>
          <a:p>
            <a:pPr algn="just"/>
            <a:r>
              <a:rPr lang="ru-RU" sz="1100" b="1"/>
              <a:t>Профессор Николай Леденцов</a:t>
            </a:r>
            <a:endParaRPr lang="en-US" sz="1100" b="1"/>
          </a:p>
          <a:p>
            <a:pPr algn="just"/>
            <a:r>
              <a:rPr lang="ru-RU" sz="1000"/>
              <a:t>Главный управляющий директор </a:t>
            </a:r>
            <a:r>
              <a:rPr lang="en-US" sz="1000"/>
              <a:t>(CEO)</a:t>
            </a:r>
            <a:endParaRPr lang="ru-RU" sz="1000"/>
          </a:p>
          <a:p>
            <a:pPr algn="just"/>
            <a:endParaRPr lang="ru-RU" sz="500"/>
          </a:p>
          <a:p>
            <a:endParaRPr lang="ru-RU" sz="500"/>
          </a:p>
          <a:p>
            <a:pPr algn="just"/>
            <a:r>
              <a:rPr lang="ru-RU" sz="1100" b="1"/>
              <a:t>Доктор наук Виталий Щукин</a:t>
            </a:r>
            <a:endParaRPr lang="ru-RU" sz="1100"/>
          </a:p>
          <a:p>
            <a:pPr algn="just"/>
            <a:r>
              <a:rPr lang="ru-RU" sz="1000"/>
              <a:t>Главный научный сотрудник </a:t>
            </a:r>
            <a:r>
              <a:rPr lang="en-US" sz="1000"/>
              <a:t>(CSO)</a:t>
            </a:r>
            <a:endParaRPr lang="ru-RU" sz="1000"/>
          </a:p>
          <a:p>
            <a:pPr algn="just"/>
            <a:r>
              <a:rPr lang="ru-RU" sz="1000"/>
              <a:t> -</a:t>
            </a:r>
            <a:r>
              <a:rPr lang="en-US" sz="1000"/>
              <a:t> </a:t>
            </a:r>
            <a:r>
              <a:rPr lang="ru-RU" sz="1000"/>
              <a:t>опыт работы в отрасли: </a:t>
            </a:r>
            <a:r>
              <a:rPr lang="en-US" sz="1000"/>
              <a:t>NL-Nanosemiconductor GmbH</a:t>
            </a:r>
            <a:r>
              <a:rPr lang="ru-RU" sz="1000"/>
              <a:t>, </a:t>
            </a:r>
            <a:r>
              <a:rPr lang="en-US" sz="1000"/>
              <a:t>PBC Lasers </a:t>
            </a:r>
            <a:endParaRPr lang="ru-RU" sz="1000"/>
          </a:p>
          <a:p>
            <a:pPr algn="just"/>
            <a:endParaRPr lang="ru-RU" sz="500"/>
          </a:p>
          <a:p>
            <a:pPr algn="just"/>
            <a:r>
              <a:rPr lang="en-US" sz="1100" b="1"/>
              <a:t>Dr. James Lott</a:t>
            </a:r>
          </a:p>
          <a:p>
            <a:pPr algn="just"/>
            <a:r>
              <a:rPr lang="ru-RU" sz="1000"/>
              <a:t>Главный директор по технологиям </a:t>
            </a:r>
            <a:r>
              <a:rPr lang="en-US" sz="1000"/>
              <a:t>(CTO)</a:t>
            </a:r>
            <a:endParaRPr lang="ru-RU" sz="1000"/>
          </a:p>
          <a:p>
            <a:pPr algn="just"/>
            <a:r>
              <a:rPr lang="en-US" sz="1000"/>
              <a:t>&gt;</a:t>
            </a:r>
            <a:r>
              <a:rPr lang="ru-RU" sz="1000"/>
              <a:t> </a:t>
            </a:r>
            <a:r>
              <a:rPr lang="en-US" sz="1000"/>
              <a:t>20 </a:t>
            </a:r>
            <a:r>
              <a:rPr lang="ru-RU" sz="1000"/>
              <a:t>лет опыта, включая </a:t>
            </a:r>
            <a:r>
              <a:rPr lang="en-US" sz="1000"/>
              <a:t>NEC Optoelectronics Research Center</a:t>
            </a:r>
            <a:r>
              <a:rPr lang="ru-RU" sz="1000"/>
              <a:t>, </a:t>
            </a:r>
            <a:r>
              <a:rPr lang="en-US" sz="1000"/>
              <a:t>Samsung Electronics</a:t>
            </a:r>
            <a:r>
              <a:rPr lang="ru-RU" sz="1000"/>
              <a:t>, </a:t>
            </a:r>
            <a:r>
              <a:rPr lang="en-US" sz="1000"/>
              <a:t>Intel Corporation </a:t>
            </a:r>
            <a:endParaRPr lang="ru-RU" sz="1000"/>
          </a:p>
          <a:p>
            <a:pPr algn="just"/>
            <a:endParaRPr lang="ru-RU" sz="500"/>
          </a:p>
          <a:p>
            <a:r>
              <a:rPr lang="en-US" sz="1100" b="1"/>
              <a:t>Prof. Dr. Dieter Bimberg</a:t>
            </a:r>
            <a:r>
              <a:rPr lang="en-US" sz="1000"/>
              <a:t/>
            </a:r>
            <a:br>
              <a:rPr lang="en-US" sz="1000"/>
            </a:br>
            <a:r>
              <a:rPr lang="ru-RU" sz="1000"/>
              <a:t> Председатель Научно-консультационного совета</a:t>
            </a:r>
          </a:p>
          <a:p>
            <a:r>
              <a:rPr lang="en-US" sz="1000"/>
              <a:t>&gt; 37 </a:t>
            </a:r>
            <a:r>
              <a:rPr lang="ru-RU" sz="1000"/>
              <a:t>лет опыта работы: </a:t>
            </a:r>
            <a:r>
              <a:rPr lang="en-US" sz="1000"/>
              <a:t>Max Planck-Institute</a:t>
            </a:r>
            <a:r>
              <a:rPr lang="ru-RU" sz="1000"/>
              <a:t>, </a:t>
            </a:r>
            <a:r>
              <a:rPr lang="en-US" sz="1000"/>
              <a:t>Technische Universitaet Aachen</a:t>
            </a:r>
            <a:r>
              <a:rPr lang="ru-RU" sz="1000"/>
              <a:t>, </a:t>
            </a:r>
            <a:r>
              <a:rPr lang="en-US" sz="1000"/>
              <a:t>Berlin</a:t>
            </a:r>
            <a:endParaRPr lang="ru-RU" sz="1000"/>
          </a:p>
          <a:p>
            <a:r>
              <a:rPr lang="ru-RU" sz="1000"/>
              <a:t>С 2004 года директор </a:t>
            </a:r>
            <a:r>
              <a:rPr lang="en-US" sz="1000"/>
              <a:t>Center of Nanophotonics </a:t>
            </a:r>
            <a:r>
              <a:rPr lang="ru-RU" sz="1000"/>
              <a:t>в </a:t>
            </a:r>
            <a:r>
              <a:rPr lang="en-US" sz="1000"/>
              <a:t>TU Berlin</a:t>
            </a:r>
          </a:p>
          <a:p>
            <a:endParaRPr lang="ru-RU" sz="500"/>
          </a:p>
          <a:p>
            <a:pPr algn="just"/>
            <a:r>
              <a:rPr lang="en-US" sz="1100" b="1"/>
              <a:t>Dr. Jörg Kropp</a:t>
            </a:r>
          </a:p>
          <a:p>
            <a:pPr algn="just"/>
            <a:r>
              <a:rPr lang="ru-RU" sz="1000"/>
              <a:t>Директор по развитию технологий и стандартизации</a:t>
            </a:r>
          </a:p>
          <a:p>
            <a:pPr algn="just"/>
            <a:r>
              <a:rPr lang="en-US" sz="1000"/>
              <a:t>&gt; 20 </a:t>
            </a:r>
            <a:r>
              <a:rPr lang="ru-RU" sz="1000"/>
              <a:t>лет опыта в отрасли оптических соединений: </a:t>
            </a:r>
            <a:r>
              <a:rPr lang="en-US" sz="1000"/>
              <a:t>Siemens, CT and COM FO</a:t>
            </a:r>
            <a:r>
              <a:rPr lang="ru-RU" sz="1000"/>
              <a:t>, </a:t>
            </a:r>
            <a:r>
              <a:rPr lang="en-US" sz="1000"/>
              <a:t>Infineon Fiber Optics</a:t>
            </a:r>
            <a:r>
              <a:rPr lang="ru-RU" sz="1000"/>
              <a:t>, </a:t>
            </a:r>
            <a:r>
              <a:rPr lang="en-US" sz="1000"/>
              <a:t>PAROLI</a:t>
            </a:r>
            <a:r>
              <a:rPr lang="ru-RU" sz="1000"/>
              <a:t>.</a:t>
            </a:r>
          </a:p>
          <a:p>
            <a:pPr algn="just"/>
            <a:endParaRPr lang="ru-RU" sz="500"/>
          </a:p>
          <a:p>
            <a:pPr algn="just"/>
            <a:r>
              <a:rPr lang="de-DE" sz="1100" b="1"/>
              <a:t>Georg Schäfer </a:t>
            </a:r>
            <a:endParaRPr lang="ru-RU" sz="1100" b="1"/>
          </a:p>
          <a:p>
            <a:pPr algn="just"/>
            <a:r>
              <a:rPr lang="ru-RU" sz="1000"/>
              <a:t>Директор по продажам</a:t>
            </a:r>
          </a:p>
          <a:p>
            <a:pPr algn="just"/>
            <a:r>
              <a:rPr lang="en-US" sz="1000"/>
              <a:t>&gt; </a:t>
            </a:r>
            <a:r>
              <a:rPr lang="ru-RU" sz="1000"/>
              <a:t>19 лет</a:t>
            </a:r>
            <a:r>
              <a:rPr lang="en-US" sz="1000"/>
              <a:t> </a:t>
            </a:r>
            <a:r>
              <a:rPr lang="ru-RU" sz="1000"/>
              <a:t>опыта международных продаж, маркетинга в США, Германии: </a:t>
            </a:r>
            <a:r>
              <a:rPr lang="de-DE" sz="1000"/>
              <a:t>General Electric, Seiko Instruments</a:t>
            </a:r>
            <a:r>
              <a:rPr lang="ru-RU" sz="1000"/>
              <a:t>, </a:t>
            </a:r>
            <a:r>
              <a:rPr lang="de-DE" sz="1000"/>
              <a:t>Infineon Technologies</a:t>
            </a:r>
            <a:r>
              <a:rPr lang="ru-RU" sz="1000"/>
              <a:t>, </a:t>
            </a:r>
            <a:r>
              <a:rPr lang="de-DE" sz="1000"/>
              <a:t>Lumics GmbH</a:t>
            </a:r>
            <a:endParaRPr lang="ru-RU" sz="1000"/>
          </a:p>
          <a:p>
            <a:pPr algn="just"/>
            <a:r>
              <a:rPr lang="ru-RU" sz="1000"/>
              <a:t>Опыт запуска венчурных компаний (</a:t>
            </a:r>
            <a:r>
              <a:rPr lang="de-DE" sz="1000"/>
              <a:t>SPC Management</a:t>
            </a:r>
            <a:r>
              <a:rPr lang="ru-RU" sz="1000"/>
              <a:t>, </a:t>
            </a:r>
            <a:r>
              <a:rPr lang="de-DE" sz="1000"/>
              <a:t>San Jose</a:t>
            </a:r>
            <a:r>
              <a:rPr lang="ru-RU" sz="1000"/>
              <a:t>)</a:t>
            </a:r>
          </a:p>
          <a:p>
            <a:endParaRPr lang="en-US" sz="1200"/>
          </a:p>
          <a:p>
            <a:endParaRPr lang="ru-RU" sz="1200" b="1"/>
          </a:p>
        </p:txBody>
      </p:sp>
      <p:sp>
        <p:nvSpPr>
          <p:cNvPr id="570377" name="Text Box 10"/>
          <p:cNvSpPr txBox="1">
            <a:spLocks noChangeArrowheads="1"/>
          </p:cNvSpPr>
          <p:nvPr/>
        </p:nvSpPr>
        <p:spPr bwMode="auto">
          <a:xfrm>
            <a:off x="215900" y="684213"/>
            <a:ext cx="4130675" cy="1373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200" b="1"/>
              <a:t>Основной партнёр</a:t>
            </a:r>
            <a:r>
              <a:rPr lang="en-US" sz="1200" b="1"/>
              <a:t> VIS Gmbh</a:t>
            </a:r>
            <a:r>
              <a:rPr lang="ru-RU" sz="1200" b="1"/>
              <a:t> (Германия):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000"/>
              <a:t>Spin-off </a:t>
            </a:r>
            <a:r>
              <a:rPr lang="ru-RU" sz="1000"/>
              <a:t>от Берлинского Технического</a:t>
            </a:r>
            <a:r>
              <a:rPr lang="en-US" sz="1000"/>
              <a:t> </a:t>
            </a:r>
            <a:r>
              <a:rPr lang="ru-RU" sz="1000"/>
              <a:t> университета</a:t>
            </a:r>
            <a:r>
              <a:rPr lang="en-US" sz="1000"/>
              <a:t> (2006)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Инвестор</a:t>
            </a:r>
            <a:r>
              <a:rPr lang="en-US" sz="1000"/>
              <a:t> Stars Innovation AG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Разработчик и производитель сверхбыстрых экономически эффективных устройств для оптических сетей на короткие расстояния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000"/>
          </a:p>
        </p:txBody>
      </p:sp>
      <p:sp>
        <p:nvSpPr>
          <p:cNvPr id="570378" name="Прямоугольник 46"/>
          <p:cNvSpPr>
            <a:spLocks noChangeArrowheads="1"/>
          </p:cNvSpPr>
          <p:nvPr/>
        </p:nvSpPr>
        <p:spPr bwMode="auto">
          <a:xfrm>
            <a:off x="4706938" y="684213"/>
            <a:ext cx="36909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/>
              <a:t>Команда проекта в России (СП </a:t>
            </a:r>
            <a:r>
              <a:rPr lang="en-US" sz="1200" b="1"/>
              <a:t>ConnOptics</a:t>
            </a:r>
            <a:r>
              <a:rPr lang="ru-RU" sz="1200" b="1"/>
              <a:t>)</a:t>
            </a:r>
          </a:p>
        </p:txBody>
      </p:sp>
      <p:sp>
        <p:nvSpPr>
          <p:cNvPr id="570379" name="Text Box 10"/>
          <p:cNvSpPr txBox="1">
            <a:spLocks noChangeArrowheads="1"/>
          </p:cNvSpPr>
          <p:nvPr/>
        </p:nvSpPr>
        <p:spPr bwMode="auto">
          <a:xfrm>
            <a:off x="4751388" y="844550"/>
            <a:ext cx="3641725" cy="520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000"/>
              <a:t>Карачинский Леонид Яковлевич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Генеральный директор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Участник ряда научных проектов  в т.ч. в рамках 6 и 7 рамочных программ Еврокомиссии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000"/>
              <a:t>&gt;</a:t>
            </a:r>
            <a:r>
              <a:rPr lang="ru-RU" sz="1000"/>
              <a:t> 9</a:t>
            </a:r>
            <a:r>
              <a:rPr lang="en-US" sz="1000"/>
              <a:t> </a:t>
            </a:r>
            <a:r>
              <a:rPr lang="ru-RU" sz="1000"/>
              <a:t>лет опыта работы в отрасли: </a:t>
            </a:r>
            <a:r>
              <a:rPr lang="en-US" sz="1000"/>
              <a:t>NL Nanosemiconductors GmbH</a:t>
            </a:r>
            <a:r>
              <a:rPr lang="ru-RU" sz="1000"/>
              <a:t> (</a:t>
            </a:r>
            <a:r>
              <a:rPr lang="en-US" sz="1000"/>
              <a:t>Innolume GmbH</a:t>
            </a:r>
            <a:r>
              <a:rPr lang="ru-RU" sz="1000"/>
              <a:t>), </a:t>
            </a:r>
            <a:r>
              <a:rPr lang="en-US" sz="1000"/>
              <a:t>PBC Lasers Ltd</a:t>
            </a:r>
            <a:r>
              <a:rPr lang="ru-RU" sz="1000"/>
              <a:t>, </a:t>
            </a:r>
            <a:r>
              <a:rPr lang="en-US" sz="1000"/>
              <a:t>VI Systems GmbH</a:t>
            </a:r>
            <a:r>
              <a:rPr lang="ru-RU" sz="1000"/>
              <a:t>.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000"/>
              <a:t>Малеев Николай Анатольевич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Технический директор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en-US" sz="1000"/>
              <a:t>&gt;</a:t>
            </a:r>
            <a:r>
              <a:rPr lang="ru-RU" sz="1000"/>
              <a:t> </a:t>
            </a:r>
            <a:r>
              <a:rPr lang="en-US" sz="1000"/>
              <a:t>20 </a:t>
            </a:r>
            <a:r>
              <a:rPr lang="ru-RU" sz="1000"/>
              <a:t>лет опыта работы в отрасли: ЗАО «Светлана», </a:t>
            </a:r>
            <a:r>
              <a:rPr lang="en-US" sz="1000"/>
              <a:t>Heinrich Hertz Institut</a:t>
            </a:r>
            <a:r>
              <a:rPr lang="ru-RU" sz="1000"/>
              <a:t> (Берлин), </a:t>
            </a:r>
            <a:r>
              <a:rPr lang="en-US" sz="1000"/>
              <a:t>Industrial Technology Research Institute </a:t>
            </a:r>
            <a:r>
              <a:rPr lang="ru-RU" sz="1000"/>
              <a:t>(Тайвань)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Руководитель 3 успешно завершенных и 4 текущих ОКР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None/>
            </a:pPr>
            <a:r>
              <a:rPr lang="ru-RU" sz="1000"/>
              <a:t>Блохин Сергей Анатольевич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Ведущий инженер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Опыт работы: </a:t>
            </a:r>
            <a:r>
              <a:rPr lang="en-US" sz="1000"/>
              <a:t>NL Nanosemiconductors GmbH</a:t>
            </a:r>
            <a:r>
              <a:rPr lang="ru-RU" sz="1000"/>
              <a:t> (</a:t>
            </a:r>
            <a:r>
              <a:rPr lang="en-US" sz="1000"/>
              <a:t>Innolume GmbH</a:t>
            </a:r>
            <a:r>
              <a:rPr lang="ru-RU" sz="1000"/>
              <a:t>), </a:t>
            </a:r>
            <a:r>
              <a:rPr lang="en-US" sz="1000"/>
              <a:t>VI Systems GmbH</a:t>
            </a:r>
            <a:r>
              <a:rPr lang="ru-RU" sz="1000"/>
              <a:t>, </a:t>
            </a:r>
            <a:r>
              <a:rPr lang="en-US" sz="1000"/>
              <a:t>Industrial Technology Research Institute </a:t>
            </a:r>
            <a:r>
              <a:rPr lang="ru-RU" sz="1000"/>
              <a:t>(Тайвань)</a:t>
            </a:r>
            <a:r>
              <a:rPr lang="en-US" sz="1000"/>
              <a:t>, Technical University of Berlin</a:t>
            </a:r>
            <a:endParaRPr lang="ru-RU" sz="1000"/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r>
              <a:rPr lang="ru-RU" sz="1000"/>
              <a:t>Руководитель в ряде проектов, финансируемых Российским фондом фундаментальных исследований, программами фундаментальных исследований Президиума РАН, в т.ч. в проектах в рамках 6 и 7 рамочных программ Еврокомиссии</a:t>
            </a:r>
          </a:p>
          <a:p>
            <a:pPr marL="266700" indent="-266700">
              <a:spcBef>
                <a:spcPct val="30000"/>
              </a:spcBef>
              <a:buClr>
                <a:srgbClr val="000066"/>
              </a:buClr>
              <a:buFont typeface="Wingdings" pitchFamily="2" charset="2"/>
              <a:buChar char="§"/>
            </a:pPr>
            <a:endParaRPr lang="ru-RU" sz="1000"/>
          </a:p>
        </p:txBody>
      </p:sp>
      <p:sp>
        <p:nvSpPr>
          <p:cNvPr id="570380" name="Line 14"/>
          <p:cNvSpPr>
            <a:spLocks noChangeShapeType="1"/>
          </p:cNvSpPr>
          <p:nvPr/>
        </p:nvSpPr>
        <p:spPr bwMode="auto">
          <a:xfrm>
            <a:off x="206375" y="908050"/>
            <a:ext cx="4140200" cy="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0381" name="Line 15"/>
          <p:cNvSpPr>
            <a:spLocks noChangeShapeType="1"/>
          </p:cNvSpPr>
          <p:nvPr/>
        </p:nvSpPr>
        <p:spPr bwMode="auto">
          <a:xfrm>
            <a:off x="206375" y="2043113"/>
            <a:ext cx="4140200" cy="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0382" name="Line 16"/>
          <p:cNvSpPr>
            <a:spLocks noChangeShapeType="1"/>
          </p:cNvSpPr>
          <p:nvPr/>
        </p:nvSpPr>
        <p:spPr bwMode="auto">
          <a:xfrm>
            <a:off x="4706938" y="908050"/>
            <a:ext cx="3779837" cy="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89&quot;/&gt;&lt;partner val=&quot;53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/m_precDefault&gt;&lt;/CDefaultPrec&gt;&lt;/root&gt;"/>
  <p:tag name="THINKCELLUNDODONOTDELETE" val="82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NaYuiZ26EmYAV.Ko7M1P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_VyWqeI0UqQ8iQ_4_Qv5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qZtYvo0Eu0Sdqs0J8l1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2uuayDlTUKnwGA28AIUf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AvRNOzfmE2aXC8z9zfbp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1AmPfHGUGl2wVfb9zeV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qEL1FBLKESIVoMpVtejl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Bn353KFL0qn22xKuEVlZ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2G53lv_r0yldLygrEOyX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7I_6z8_KUak1rkAS9U.6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LZMVmYI80CYDS.UH9S9B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ly0MFlVUi93x.menYgQ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w_2RMnIK0yCbjxd274sH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nB8hEMx0C7j85e.5b8u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wdwgudNzU6MiYEwwjp_j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6odk6anUC.apBxFAlFN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ly0MFlVUi93x.menYgQ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w_2RMnIK0yCbjxd274sH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ly0MFlVUi93x.menYgQ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w_2RMnIK0yCbjxd274sH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nB8hEMx0C7j85e.5b8u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wdwgudNzU6MiYEwwjp_j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ly0MFlVUi93x.menYgQ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w_2RMnIK0yCbjxd274sH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ly0MFlVUi93x.menYgQQ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w_2RMnIK0yCbjxd274sH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AvRNOzfmE2aXC8z9zfbp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ly0MFlVUi93x.menYgQ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w_2RMnIK0yCbjxd274sH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qcFCSa.Ak2Pcgisfny38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Ma2_cbzXEa7zaWI8O2BP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4PJYedQykico_UpeRNiQ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IhmMA4cQkWM9nA_nx3an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_.qE69C90yf9S.lrK2lU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Thrqb6310KmYv5pRduY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tWCDIRYkyJoNpbkoni1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KdOWCsbvUueBHnE6CARO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R12FTvCOk6lHhBDcKSkE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Q__Q.BMrUK7qAK2ZrRA4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46zha9OgkeOMUFBt48Wxg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VYPMQCbiESusUkJrM749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kw.5RdZ9Eqh9KacvoGcF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X.W_8PQ10OeEyiFfQCCF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eJ1fhe.kiJm5heMyxlWQ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NrjZJ_Z0yu38XskQi9P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bLLBYS6VU6kpb92oWmWY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c2PpqpXUmBBU1Co4Gwe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6odk6anUC.apBxFAlFNQ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qORMpljYEGWMpFM0.1V1Q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6odk6anUC.apBxFAlFN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k.EokU82ESeqwDgCTu99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pX.XY7UkylZ4SXFDUZs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FG7aJWG70yyRU6yewC8P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zv3NexiRkWhX1ODsgF.UQ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O_gEIks70uNJUmZ5jciu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nMhktI5FE.A2KwAYJZ1y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gx3eALDUk2uX9DWQX5iK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LZMVmYI80CYDS.UH9S9BQ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M4kdd7wXE6oPGkYYmQ4nQ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iJduiJ8zEGv7F8BbChnb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.xrKwx6a02RXiJKKEeV8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wrrlQ44ekW9uVmUGV7tnA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R.non0K1EejbRYO5bWjy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NQ3_yXqFE297hHkVNg1F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4N9JVi7D0CII1qfF.YMT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ikqRJ9uUkKgbS.tXSceFA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HRPovwjEOA5dmlBbzA2g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AEI3d9P_0S8NYf1erFAAQ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6odk6anUC.apBxFAlFNQ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IhmMA4cQkWM9nA_nx3anQ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NrjZJ_Z0yu38XskQi9PQ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AvRNOzfmE2aXC8z9zfbp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6odk6anUC.apBxFAlFNQ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AvRNOzfmE2aXC8z9zfbp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6odk6anUC.apBxFAlFNQ"/>
</p:tagLst>
</file>

<file path=ppt/theme/theme1.xml><?xml version="1.0" encoding="utf-8"?>
<a:theme xmlns:a="http://schemas.openxmlformats.org/drawingml/2006/main" name="4_Standardformgivning">
  <a:themeElements>
    <a:clrScheme name="4_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Standardformgivnin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Standardformgivning">
  <a:themeElements>
    <a:clrScheme name="3_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Standardformgivnin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32109</TotalTime>
  <Words>1218</Words>
  <Application>Microsoft Office PowerPoint</Application>
  <PresentationFormat>Экран (4:3)</PresentationFormat>
  <Paragraphs>211</Paragraphs>
  <Slides>7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3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Times New Roman</vt:lpstr>
      <vt:lpstr>Wingdings</vt:lpstr>
      <vt:lpstr>Gulim</vt:lpstr>
      <vt:lpstr>4_Standardformgivning</vt:lpstr>
      <vt:lpstr>3_Standardformgivning</vt:lpstr>
      <vt:lpstr>Standardformgivning</vt:lpstr>
      <vt:lpstr>РЕЗЮМЕ ПРОЕКТА </vt:lpstr>
      <vt:lpstr>РОСТ В ОБЪЕМАХ ПЕРЕДАЧИ ДАННЫХ </vt:lpstr>
      <vt:lpstr>Слайд 3</vt:lpstr>
      <vt:lpstr>Слайд 4</vt:lpstr>
      <vt:lpstr>Слайд 5</vt:lpstr>
      <vt:lpstr>КОМАНДА ПРОЕКТА (1)</vt:lpstr>
      <vt:lpstr>КОМАНДА ПРОЕКТА (2)</vt:lpstr>
    </vt:vector>
  </TitlesOfParts>
  <Company>Rusnano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 по взаимодействию РОСНАНО-НТО ИРЭ-Полюс</dc:title>
  <dc:creator>DL</dc:creator>
  <cp:lastModifiedBy>anastasiya.gomanova</cp:lastModifiedBy>
  <cp:revision>1286</cp:revision>
  <dcterms:created xsi:type="dcterms:W3CDTF">2008-11-11T09:11:05Z</dcterms:created>
  <dcterms:modified xsi:type="dcterms:W3CDTF">2009-07-22T08:30:53Z</dcterms:modified>
</cp:coreProperties>
</file>